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283" r:id="rId3"/>
    <p:sldId id="257" r:id="rId4"/>
    <p:sldId id="258" r:id="rId5"/>
    <p:sldId id="259" r:id="rId6"/>
    <p:sldId id="261" r:id="rId7"/>
    <p:sldId id="260" r:id="rId8"/>
    <p:sldId id="262" r:id="rId9"/>
    <p:sldId id="280" r:id="rId10"/>
    <p:sldId id="281" r:id="rId11"/>
    <p:sldId id="269" r:id="rId12"/>
    <p:sldId id="271" r:id="rId13"/>
    <p:sldId id="263" r:id="rId14"/>
    <p:sldId id="268" r:id="rId15"/>
    <p:sldId id="264" r:id="rId16"/>
    <p:sldId id="265" r:id="rId17"/>
    <p:sldId id="272" r:id="rId18"/>
    <p:sldId id="282" r:id="rId19"/>
    <p:sldId id="273" r:id="rId20"/>
    <p:sldId id="274" r:id="rId21"/>
    <p:sldId id="275" r:id="rId22"/>
    <p:sldId id="276" r:id="rId23"/>
    <p:sldId id="277" r:id="rId24"/>
    <p:sldId id="266" r:id="rId25"/>
    <p:sldId id="26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7" d="100"/>
          <a:sy n="87" d="100"/>
        </p:scale>
        <p:origin x="696" y="9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3E5EE6-3A42-4FF8-95BD-36840F00FEB4}" type="datetimeFigureOut">
              <a:rPr lang="fr-FR" smtClean="0"/>
              <a:t>26/01/2015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0277A-C178-4D6E-A875-F9A3C1F20671}" type="slidenum">
              <a:rPr lang="fr-FR" smtClean="0"/>
              <a:t>‹N°›</a:t>
            </a:fld>
            <a:endParaRPr lang="fr-FR"/>
          </a:p>
        </p:txBody>
      </p:sp>
    </p:spTree>
    <p:extLst>
      <p:ext uri="{BB962C8B-B14F-4D97-AF65-F5344CB8AC3E}">
        <p14:creationId xmlns:p14="http://schemas.microsoft.com/office/powerpoint/2010/main" val="2416476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Il s’agit de s’appuyer sur des capacités naturellement</a:t>
            </a:r>
            <a:r>
              <a:rPr lang="fr-FR" baseline="0" dirty="0" smtClean="0"/>
              <a:t> plus développées pour développer les autres. </a:t>
            </a:r>
            <a:endParaRPr lang="fr-FR" dirty="0"/>
          </a:p>
        </p:txBody>
      </p:sp>
      <p:sp>
        <p:nvSpPr>
          <p:cNvPr id="4" name="Espace réservé du numéro de diapositive 3"/>
          <p:cNvSpPr>
            <a:spLocks noGrp="1"/>
          </p:cNvSpPr>
          <p:nvPr>
            <p:ph type="sldNum" sz="quarter" idx="10"/>
          </p:nvPr>
        </p:nvSpPr>
        <p:spPr/>
        <p:txBody>
          <a:bodyPr/>
          <a:lstStyle/>
          <a:p>
            <a:fld id="{9BF0277A-C178-4D6E-A875-F9A3C1F20671}" type="slidenum">
              <a:rPr lang="fr-FR" smtClean="0"/>
              <a:t>3</a:t>
            </a:fld>
            <a:endParaRPr lang="fr-FR"/>
          </a:p>
        </p:txBody>
      </p:sp>
    </p:spTree>
    <p:extLst>
      <p:ext uri="{BB962C8B-B14F-4D97-AF65-F5344CB8AC3E}">
        <p14:creationId xmlns:p14="http://schemas.microsoft.com/office/powerpoint/2010/main" val="743855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Face à cette hétérogénéité des élèves, souvent présentée comme un frein aux apprentissages, le prisme des intelligences</a:t>
            </a:r>
            <a:r>
              <a:rPr lang="fr-FR" baseline="0" dirty="0" smtClean="0"/>
              <a:t> multiples peut apporter un éclairage nouveau et enrichir les pratiques de différenciation. </a:t>
            </a:r>
          </a:p>
          <a:p>
            <a:r>
              <a:rPr lang="fr-FR" baseline="0" dirty="0" smtClean="0"/>
              <a:t>Il ne s’agit pas pour autant de suivre un modèle unique, il fait adapter cette théorie à toute situation d’apprentissage et à tout contexte de classe en fonction des difficultés et des besoins, en terme de diversification des approches notionnelles.</a:t>
            </a:r>
            <a:endParaRPr lang="fr-FR" dirty="0"/>
          </a:p>
        </p:txBody>
      </p:sp>
      <p:sp>
        <p:nvSpPr>
          <p:cNvPr id="4" name="Espace réservé du numéro de diapositive 3"/>
          <p:cNvSpPr>
            <a:spLocks noGrp="1"/>
          </p:cNvSpPr>
          <p:nvPr>
            <p:ph type="sldNum" sz="quarter" idx="10"/>
          </p:nvPr>
        </p:nvSpPr>
        <p:spPr/>
        <p:txBody>
          <a:bodyPr/>
          <a:lstStyle/>
          <a:p>
            <a:fld id="{9BF0277A-C178-4D6E-A875-F9A3C1F20671}" type="slidenum">
              <a:rPr lang="fr-FR" smtClean="0"/>
              <a:t>5</a:t>
            </a:fld>
            <a:endParaRPr lang="fr-FR"/>
          </a:p>
        </p:txBody>
      </p:sp>
    </p:spTree>
    <p:extLst>
      <p:ext uri="{BB962C8B-B14F-4D97-AF65-F5344CB8AC3E}">
        <p14:creationId xmlns:p14="http://schemas.microsoft.com/office/powerpoint/2010/main" val="337583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Faire le schéma du portrait de classe pour chaque élève déterminer ses intelligences</a:t>
            </a:r>
            <a:r>
              <a:rPr lang="fr-FR" baseline="0" dirty="0" smtClean="0"/>
              <a:t> fortes</a:t>
            </a:r>
            <a:endParaRPr lang="fr-FR" dirty="0"/>
          </a:p>
        </p:txBody>
      </p:sp>
      <p:sp>
        <p:nvSpPr>
          <p:cNvPr id="4" name="Espace réservé du numéro de diapositive 3"/>
          <p:cNvSpPr>
            <a:spLocks noGrp="1"/>
          </p:cNvSpPr>
          <p:nvPr>
            <p:ph type="sldNum" sz="quarter" idx="10"/>
          </p:nvPr>
        </p:nvSpPr>
        <p:spPr/>
        <p:txBody>
          <a:bodyPr/>
          <a:lstStyle/>
          <a:p>
            <a:fld id="{9BF0277A-C178-4D6E-A875-F9A3C1F20671}" type="slidenum">
              <a:rPr lang="fr-FR" smtClean="0"/>
              <a:t>8</a:t>
            </a:fld>
            <a:endParaRPr lang="fr-FR"/>
          </a:p>
        </p:txBody>
      </p:sp>
    </p:spTree>
    <p:extLst>
      <p:ext uri="{BB962C8B-B14F-4D97-AF65-F5344CB8AC3E}">
        <p14:creationId xmlns:p14="http://schemas.microsoft.com/office/powerpoint/2010/main" val="2274694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partenariat avec une ludothèque permet d’emprunter une grande variété de jeux ajustés aux différentes intelligences.</a:t>
            </a:r>
          </a:p>
          <a:p>
            <a:r>
              <a:rPr lang="fr-FR" dirty="0" smtClean="0"/>
              <a:t>Les espaces sont aménagés géographiquement de manière bien distinctes.</a:t>
            </a:r>
          </a:p>
          <a:p>
            <a:r>
              <a:rPr lang="fr-FR" dirty="0" smtClean="0"/>
              <a:t>Le postulat est que les élèves seront intéressés,</a:t>
            </a:r>
            <a:r>
              <a:rPr lang="fr-FR" baseline="0" dirty="0" smtClean="0"/>
              <a:t> ou retourneront dans les activités où leurs intelligences sont fortes.</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9BF0277A-C178-4D6E-A875-F9A3C1F20671}" type="slidenum">
              <a:rPr lang="fr-FR" smtClean="0"/>
              <a:t>13</a:t>
            </a:fld>
            <a:endParaRPr lang="fr-FR"/>
          </a:p>
        </p:txBody>
      </p:sp>
    </p:spTree>
    <p:extLst>
      <p:ext uri="{BB962C8B-B14F-4D97-AF65-F5344CB8AC3E}">
        <p14:creationId xmlns:p14="http://schemas.microsoft.com/office/powerpoint/2010/main" val="1669378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Faire au tableau les schémas de photographie par élève, ou en collectif.</a:t>
            </a:r>
          </a:p>
          <a:p>
            <a:r>
              <a:rPr lang="fr-FR" dirty="0" smtClean="0"/>
              <a:t>Faire</a:t>
            </a:r>
            <a:r>
              <a:rPr lang="fr-FR" baseline="0" dirty="0" smtClean="0"/>
              <a:t> un schéma de l’organigramme pour la préparation de classe.</a:t>
            </a:r>
          </a:p>
          <a:p>
            <a:endParaRPr lang="fr-FR" dirty="0"/>
          </a:p>
        </p:txBody>
      </p:sp>
      <p:sp>
        <p:nvSpPr>
          <p:cNvPr id="4" name="Espace réservé du numéro de diapositive 3"/>
          <p:cNvSpPr>
            <a:spLocks noGrp="1"/>
          </p:cNvSpPr>
          <p:nvPr>
            <p:ph type="sldNum" sz="quarter" idx="10"/>
          </p:nvPr>
        </p:nvSpPr>
        <p:spPr/>
        <p:txBody>
          <a:bodyPr/>
          <a:lstStyle/>
          <a:p>
            <a:fld id="{9BF0277A-C178-4D6E-A875-F9A3C1F20671}" type="slidenum">
              <a:rPr lang="fr-FR" smtClean="0"/>
              <a:t>16</a:t>
            </a:fld>
            <a:endParaRPr lang="fr-FR"/>
          </a:p>
        </p:txBody>
      </p:sp>
    </p:spTree>
    <p:extLst>
      <p:ext uri="{BB962C8B-B14F-4D97-AF65-F5344CB8AC3E}">
        <p14:creationId xmlns:p14="http://schemas.microsoft.com/office/powerpoint/2010/main" val="99466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1/26/2015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Microsoft_Word_97_-_2003_Document2.doc"/></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package" Target="../embeddings/Microsoft_Word_Document1.docx"/></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Microsoft_Word_97_-_2003_Document3.doc"/></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Microsoft_Word_97_-_2003_Document1.doc"/></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7067" y="2265218"/>
            <a:ext cx="7766936" cy="1785618"/>
          </a:xfrm>
        </p:spPr>
        <p:txBody>
          <a:bodyPr/>
          <a:lstStyle/>
          <a:p>
            <a:r>
              <a:rPr lang="fr-FR" sz="4000" dirty="0" smtClean="0"/>
              <a:t>Vers une autre approche de la différenciation pédagogique :</a:t>
            </a:r>
            <a:br>
              <a:rPr lang="fr-FR" sz="4000" dirty="0" smtClean="0"/>
            </a:br>
            <a:r>
              <a:rPr lang="fr-FR" sz="4000" dirty="0" smtClean="0"/>
              <a:t>« Les intelligences multiples »</a:t>
            </a:r>
            <a:endParaRPr lang="fr-FR" sz="4000" dirty="0"/>
          </a:p>
        </p:txBody>
      </p:sp>
      <p:sp>
        <p:nvSpPr>
          <p:cNvPr id="3" name="Sous-titre 2"/>
          <p:cNvSpPr>
            <a:spLocks noGrp="1"/>
          </p:cNvSpPr>
          <p:nvPr>
            <p:ph type="subTitle" idx="1"/>
          </p:nvPr>
        </p:nvSpPr>
        <p:spPr/>
        <p:txBody>
          <a:bodyPr/>
          <a:lstStyle/>
          <a:p>
            <a:r>
              <a:rPr lang="fr-FR" dirty="0" smtClean="0"/>
              <a:t>Cycle 3</a:t>
            </a:r>
          </a:p>
          <a:p>
            <a:endParaRPr lang="fr-FR" dirty="0"/>
          </a:p>
        </p:txBody>
      </p:sp>
    </p:spTree>
    <p:extLst>
      <p:ext uri="{BB962C8B-B14F-4D97-AF65-F5344CB8AC3E}">
        <p14:creationId xmlns:p14="http://schemas.microsoft.com/office/powerpoint/2010/main" val="104886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78525"/>
          </a:xfrm>
        </p:spPr>
        <p:txBody>
          <a:bodyPr/>
          <a:lstStyle/>
          <a:p>
            <a:r>
              <a:rPr lang="fr-FR" dirty="0" smtClean="0"/>
              <a:t>La fiche collective</a:t>
            </a:r>
            <a:endParaRPr lang="fr-FR" dirty="0"/>
          </a:p>
        </p:txBody>
      </p:sp>
      <p:graphicFrame>
        <p:nvGraphicFramePr>
          <p:cNvPr id="4" name="Espace réservé du contenu 3"/>
          <p:cNvGraphicFramePr>
            <a:graphicFrameLocks noGrp="1" noChangeAspect="1"/>
          </p:cNvGraphicFramePr>
          <p:nvPr>
            <p:ph idx="1"/>
            <p:extLst>
              <p:ext uri="{D42A27DB-BD31-4B8C-83A1-F6EECF244321}">
                <p14:modId xmlns:p14="http://schemas.microsoft.com/office/powerpoint/2010/main" val="3705431437"/>
              </p:ext>
            </p:extLst>
          </p:nvPr>
        </p:nvGraphicFramePr>
        <p:xfrm>
          <a:off x="1624013" y="1619250"/>
          <a:ext cx="6704012" cy="4422775"/>
        </p:xfrm>
        <a:graphic>
          <a:graphicData uri="http://schemas.openxmlformats.org/presentationml/2006/ole">
            <mc:AlternateContent xmlns:mc="http://schemas.openxmlformats.org/markup-compatibility/2006">
              <mc:Choice xmlns:v="urn:schemas-microsoft-com:vml" Requires="v">
                <p:oleObj spid="_x0000_s3078" name="Document" r:id="rId4" imgW="9937063" imgH="6556967" progId="Word.Document.8">
                  <p:embed/>
                </p:oleObj>
              </mc:Choice>
              <mc:Fallback>
                <p:oleObj name="Document" r:id="rId4" imgW="9937063" imgH="6556967" progId="Word.Document.8">
                  <p:embed/>
                  <p:pic>
                    <p:nvPicPr>
                      <p:cNvPr id="0" name=""/>
                      <p:cNvPicPr/>
                      <p:nvPr/>
                    </p:nvPicPr>
                    <p:blipFill>
                      <a:blip r:embed="rId5"/>
                      <a:stretch>
                        <a:fillRect/>
                      </a:stretch>
                    </p:blipFill>
                    <p:spPr>
                      <a:xfrm>
                        <a:off x="1624013" y="1619250"/>
                        <a:ext cx="6704012" cy="4422775"/>
                      </a:xfrm>
                      <a:prstGeom prst="rect">
                        <a:avLst/>
                      </a:prstGeom>
                    </p:spPr>
                  </p:pic>
                </p:oleObj>
              </mc:Fallback>
            </mc:AlternateContent>
          </a:graphicData>
        </a:graphic>
      </p:graphicFrame>
    </p:spTree>
    <p:extLst>
      <p:ext uri="{BB962C8B-B14F-4D97-AF65-F5344CB8AC3E}">
        <p14:creationId xmlns:p14="http://schemas.microsoft.com/office/powerpoint/2010/main" val="2422151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89542"/>
          </a:xfrm>
        </p:spPr>
        <p:txBody>
          <a:bodyPr>
            <a:normAutofit fontScale="90000"/>
          </a:bodyPr>
          <a:lstStyle/>
          <a:p>
            <a:r>
              <a:rPr lang="fr-FR" dirty="0" smtClean="0"/>
              <a:t>Présentation des intelligences aux élèves</a:t>
            </a:r>
            <a:endParaRPr lang="fr-FR" dirty="0"/>
          </a:p>
        </p:txBody>
      </p:sp>
      <p:sp>
        <p:nvSpPr>
          <p:cNvPr id="3" name="Espace réservé du contenu 2"/>
          <p:cNvSpPr>
            <a:spLocks noGrp="1"/>
          </p:cNvSpPr>
          <p:nvPr>
            <p:ph idx="1"/>
          </p:nvPr>
        </p:nvSpPr>
        <p:spPr>
          <a:xfrm>
            <a:off x="677334" y="1399143"/>
            <a:ext cx="8596668" cy="4858438"/>
          </a:xfrm>
        </p:spPr>
        <p:txBody>
          <a:bodyPr>
            <a:normAutofit/>
          </a:bodyPr>
          <a:lstStyle/>
          <a:p>
            <a:pPr algn="just"/>
            <a:r>
              <a:rPr lang="fr-FR" dirty="0" smtClean="0">
                <a:solidFill>
                  <a:schemeClr val="accent4"/>
                </a:solidFill>
              </a:rPr>
              <a:t>Activités </a:t>
            </a:r>
            <a:r>
              <a:rPr lang="fr-FR" dirty="0">
                <a:solidFill>
                  <a:schemeClr val="accent4"/>
                </a:solidFill>
              </a:rPr>
              <a:t>de </a:t>
            </a:r>
            <a:r>
              <a:rPr lang="fr-FR" dirty="0" smtClean="0">
                <a:solidFill>
                  <a:schemeClr val="accent4"/>
                </a:solidFill>
              </a:rPr>
              <a:t>découvertes</a:t>
            </a:r>
            <a:endParaRPr lang="fr-FR" dirty="0" smtClean="0"/>
          </a:p>
          <a:p>
            <a:pPr marL="0" indent="0" algn="just">
              <a:buNone/>
            </a:pPr>
            <a:r>
              <a:rPr lang="fr-FR" dirty="0"/>
              <a:t>	</a:t>
            </a:r>
            <a:r>
              <a:rPr lang="fr-FR" dirty="0" smtClean="0"/>
              <a:t>	- poser des questions aux élèves sur ce qu’ils aiment.</a:t>
            </a:r>
          </a:p>
          <a:p>
            <a:pPr marL="0" indent="0" algn="just">
              <a:buNone/>
            </a:pPr>
            <a:r>
              <a:rPr lang="fr-FR" dirty="0"/>
              <a:t>	</a:t>
            </a:r>
            <a:r>
              <a:rPr lang="fr-FR" dirty="0" smtClean="0"/>
              <a:t>	- utiliser des images et des représentations artistiques ( à partir de 			représentations de tableaux, de photos ou d’images en rapport avec 			chacune des sept intelligences, on fait parler et réagir les élèves).</a:t>
            </a:r>
            <a:endParaRPr lang="fr-FR" dirty="0"/>
          </a:p>
          <a:p>
            <a:pPr marL="0" indent="0" algn="just">
              <a:buNone/>
            </a:pPr>
            <a:r>
              <a:rPr lang="fr-FR" dirty="0" smtClean="0"/>
              <a:t>		- mettre au mur des reproductions d’images ou de photos représentant 		des élèves utilisant une intelligence spécifique.</a:t>
            </a:r>
          </a:p>
          <a:p>
            <a:pPr marL="0" indent="0" algn="just">
              <a:buNone/>
            </a:pPr>
            <a:r>
              <a:rPr lang="fr-FR" dirty="0"/>
              <a:t>	</a:t>
            </a:r>
            <a:r>
              <a:rPr lang="fr-FR" dirty="0" smtClean="0"/>
              <a:t>	- donner des exemples de personnes célèbres dont vous avez parlé en 			classe et ayant particulièrement développé une des intelligences (par 			exemple : des inventeurs, des dessinateurs, des sportifs, des 					musiciens…)</a:t>
            </a:r>
          </a:p>
          <a:p>
            <a:pPr marL="0" indent="0">
              <a:buNone/>
            </a:pPr>
            <a:r>
              <a:rPr lang="fr-FR" dirty="0" smtClean="0"/>
              <a:t>		- </a:t>
            </a:r>
            <a:r>
              <a:rPr lang="fr-FR" dirty="0"/>
              <a:t>utiliser la « Roue des intelligences » </a:t>
            </a:r>
          </a:p>
          <a:p>
            <a:pPr marL="0" indent="0">
              <a:buNone/>
            </a:pPr>
            <a:r>
              <a:rPr lang="fr-FR" dirty="0"/>
              <a:t>		- jouer au « Bingo des intelligences » : à partir du modèle proposé, 			adapter les tâches à réaliser à l’âge et au niveau de vos élèves. </a:t>
            </a:r>
          </a:p>
          <a:p>
            <a:pPr marL="0" indent="0" algn="just">
              <a:buNone/>
            </a:pPr>
            <a:endParaRPr lang="fr-FR" dirty="0" smtClean="0"/>
          </a:p>
        </p:txBody>
      </p:sp>
    </p:spTree>
    <p:extLst>
      <p:ext uri="{BB962C8B-B14F-4D97-AF65-F5344CB8AC3E}">
        <p14:creationId xmlns:p14="http://schemas.microsoft.com/office/powerpoint/2010/main" val="1370546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429659"/>
            <a:ext cx="8596668" cy="5611704"/>
          </a:xfrm>
        </p:spPr>
        <p:txBody>
          <a:bodyPr>
            <a:normAutofit/>
          </a:bodyPr>
          <a:lstStyle/>
          <a:p>
            <a:pPr marL="0" indent="0">
              <a:buNone/>
            </a:pPr>
            <a:endParaRPr lang="fr-FR" dirty="0" smtClean="0"/>
          </a:p>
          <a:p>
            <a:pPr>
              <a:buFont typeface="Wingdings" panose="05000000000000000000" pitchFamily="2" charset="2"/>
              <a:buChar char="Ø"/>
            </a:pPr>
            <a:r>
              <a:rPr lang="fr-FR" dirty="0" smtClean="0">
                <a:solidFill>
                  <a:schemeClr val="accent4"/>
                </a:solidFill>
              </a:rPr>
              <a:t>Activités de familiarisation.</a:t>
            </a:r>
          </a:p>
          <a:p>
            <a:pPr marL="0" indent="0" algn="just">
              <a:buNone/>
            </a:pPr>
            <a:r>
              <a:rPr lang="fr-FR" dirty="0"/>
              <a:t>	</a:t>
            </a:r>
            <a:r>
              <a:rPr lang="fr-FR" dirty="0" smtClean="0"/>
              <a:t>	- créer des posters représentant les 7 intelligences (rechercher avec les 		élèves des idées de posters pour représenter les 7 intelligences. </a:t>
            </a:r>
          </a:p>
          <a:p>
            <a:pPr marL="0" indent="0" algn="just">
              <a:buNone/>
            </a:pPr>
            <a:r>
              <a:rPr lang="fr-FR" dirty="0"/>
              <a:t>	</a:t>
            </a:r>
            <a:r>
              <a:rPr lang="fr-FR" dirty="0" smtClean="0"/>
              <a:t>	- créer ses propres symboles des intelligences (il est intéressant de 			demander aux élèves de créer leur propre système de symboles : un 			dessin, une illustration…) Ce qui oblige à creuser ce concept et à mieux 		l’assimiler.</a:t>
            </a:r>
          </a:p>
          <a:p>
            <a:pPr marL="0" indent="0" algn="just">
              <a:buNone/>
            </a:pPr>
            <a:r>
              <a:rPr lang="fr-FR" dirty="0"/>
              <a:t>	</a:t>
            </a:r>
            <a:r>
              <a:rPr lang="fr-FR" dirty="0" smtClean="0"/>
              <a:t>	- faire comprendre chacune des 7 intelligences à travers des activités 			brèves : </a:t>
            </a:r>
            <a:r>
              <a:rPr lang="fr-FR" b="1" dirty="0" smtClean="0"/>
              <a:t>linguistique</a:t>
            </a:r>
            <a:r>
              <a:rPr lang="fr-FR" dirty="0" smtClean="0"/>
              <a:t>/faire un travail d’</a:t>
            </a:r>
            <a:r>
              <a:rPr lang="fr-FR" dirty="0" err="1" smtClean="0"/>
              <a:t>écriture,</a:t>
            </a:r>
            <a:r>
              <a:rPr lang="fr-FR" b="1" dirty="0" err="1" smtClean="0"/>
              <a:t>mathématiques</a:t>
            </a:r>
            <a:r>
              <a:rPr lang="fr-FR" dirty="0" smtClean="0"/>
              <a:t>/faire 			un calcul, </a:t>
            </a:r>
            <a:r>
              <a:rPr lang="fr-FR" b="1" dirty="0" smtClean="0"/>
              <a:t>visuelle</a:t>
            </a:r>
            <a:r>
              <a:rPr lang="fr-FR" dirty="0" smtClean="0"/>
              <a:t>/faire un </a:t>
            </a:r>
            <a:r>
              <a:rPr lang="fr-FR" dirty="0" err="1" smtClean="0"/>
              <a:t>dessin,</a:t>
            </a:r>
            <a:r>
              <a:rPr lang="fr-FR" b="1" dirty="0" err="1" smtClean="0"/>
              <a:t>kinesthésique</a:t>
            </a:r>
            <a:r>
              <a:rPr lang="fr-FR" dirty="0" smtClean="0"/>
              <a:t>/faire une activité 			physique, </a:t>
            </a:r>
            <a:r>
              <a:rPr lang="fr-FR" b="1" dirty="0" smtClean="0"/>
              <a:t>musicale</a:t>
            </a:r>
            <a:r>
              <a:rPr lang="fr-FR" dirty="0" smtClean="0"/>
              <a:t>/chanter, </a:t>
            </a:r>
            <a:r>
              <a:rPr lang="fr-FR" b="1" dirty="0" smtClean="0"/>
              <a:t>interpersonnelle</a:t>
            </a:r>
            <a:r>
              <a:rPr lang="fr-FR" dirty="0" smtClean="0"/>
              <a:t>/partager – raconter 			quelque chose à un camarade, </a:t>
            </a:r>
            <a:r>
              <a:rPr lang="fr-FR" b="1" dirty="0" err="1" smtClean="0"/>
              <a:t>intrapersonnelle</a:t>
            </a:r>
            <a:r>
              <a:rPr lang="fr-FR" dirty="0" smtClean="0"/>
              <a:t>/réfléchir seul – 				dans sa tête en fermant les yeux penser à quelque chose.</a:t>
            </a:r>
            <a:endParaRPr lang="fr-FR" dirty="0"/>
          </a:p>
        </p:txBody>
      </p:sp>
    </p:spTree>
    <p:extLst>
      <p:ext uri="{BB962C8B-B14F-4D97-AF65-F5344CB8AC3E}">
        <p14:creationId xmlns:p14="http://schemas.microsoft.com/office/powerpoint/2010/main" val="1224119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Première étape : la mise en œuvre</a:t>
            </a:r>
            <a:endParaRPr lang="fr-FR" dirty="0"/>
          </a:p>
        </p:txBody>
      </p:sp>
      <p:sp>
        <p:nvSpPr>
          <p:cNvPr id="3" name="Espace réservé du contenu 2"/>
          <p:cNvSpPr>
            <a:spLocks noGrp="1"/>
          </p:cNvSpPr>
          <p:nvPr>
            <p:ph idx="1"/>
          </p:nvPr>
        </p:nvSpPr>
        <p:spPr>
          <a:xfrm>
            <a:off x="677334" y="1455510"/>
            <a:ext cx="8596668" cy="4207160"/>
          </a:xfrm>
        </p:spPr>
        <p:txBody>
          <a:bodyPr>
            <a:normAutofit/>
          </a:bodyPr>
          <a:lstStyle/>
          <a:p>
            <a:r>
              <a:rPr lang="fr-FR" dirty="0" smtClean="0"/>
              <a:t>Il est préférable d’utiliser un cadre différent de celui de la classe habituelle</a:t>
            </a:r>
          </a:p>
          <a:p>
            <a:r>
              <a:rPr lang="fr-FR" dirty="0" smtClean="0"/>
              <a:t>Il faut donner une impression de nouveauté. On change l’organisation de la classe!</a:t>
            </a:r>
          </a:p>
          <a:p>
            <a:r>
              <a:rPr lang="fr-FR" dirty="0" smtClean="0"/>
              <a:t>Les modèles de classes à IM varient à l’infini, car ils sont à l’image de chaque enseignant, qui décidera de l’approche qui lui convient le mieux en tenant compte :</a:t>
            </a:r>
          </a:p>
          <a:p>
            <a:pPr marL="0" indent="0">
              <a:buNone/>
            </a:pPr>
            <a:r>
              <a:rPr lang="fr-FR" dirty="0"/>
              <a:t>	</a:t>
            </a:r>
            <a:r>
              <a:rPr lang="fr-FR" dirty="0" smtClean="0"/>
              <a:t>	- de son style d’enseignement</a:t>
            </a:r>
            <a:endParaRPr lang="fr-FR" dirty="0"/>
          </a:p>
          <a:p>
            <a:pPr marL="0" indent="0">
              <a:buNone/>
            </a:pPr>
            <a:r>
              <a:rPr lang="fr-FR" dirty="0" smtClean="0"/>
              <a:t>		- de la discipline abordée</a:t>
            </a:r>
          </a:p>
          <a:p>
            <a:pPr marL="0" indent="0">
              <a:buNone/>
            </a:pPr>
            <a:r>
              <a:rPr lang="fr-FR" dirty="0" smtClean="0"/>
              <a:t>		- des élèves eux-mêmes</a:t>
            </a:r>
          </a:p>
          <a:p>
            <a:pPr marL="0" indent="0">
              <a:buNone/>
            </a:pPr>
            <a:endParaRPr lang="fr-FR" dirty="0" smtClean="0"/>
          </a:p>
          <a:p>
            <a:pPr>
              <a:buFont typeface="Wingdings" panose="05000000000000000000" pitchFamily="2" charset="2"/>
              <a:buChar char="Ø"/>
            </a:pPr>
            <a:r>
              <a:rPr lang="fr-FR" dirty="0" smtClean="0"/>
              <a:t>Il </a:t>
            </a:r>
            <a:r>
              <a:rPr lang="fr-FR" dirty="0"/>
              <a:t>faut gommer les obligations de résultats </a:t>
            </a:r>
            <a:r>
              <a:rPr lang="fr-FR" dirty="0" smtClean="0"/>
              <a:t>immédiats.</a:t>
            </a:r>
            <a:endParaRPr lang="fr-FR" dirty="0"/>
          </a:p>
          <a:p>
            <a:pPr marL="0" indent="0">
              <a:buNone/>
            </a:pPr>
            <a:endParaRPr lang="fr-FR" dirty="0" smtClean="0"/>
          </a:p>
        </p:txBody>
      </p:sp>
    </p:spTree>
    <p:extLst>
      <p:ext uri="{BB962C8B-B14F-4D97-AF65-F5344CB8AC3E}">
        <p14:creationId xmlns:p14="http://schemas.microsoft.com/office/powerpoint/2010/main" val="2228343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noChangeAspect="1"/>
          </p:cNvGraphicFramePr>
          <p:nvPr>
            <p:ph idx="1"/>
            <p:extLst>
              <p:ext uri="{D42A27DB-BD31-4B8C-83A1-F6EECF244321}">
                <p14:modId xmlns:p14="http://schemas.microsoft.com/office/powerpoint/2010/main" val="2088156303"/>
              </p:ext>
            </p:extLst>
          </p:nvPr>
        </p:nvGraphicFramePr>
        <p:xfrm>
          <a:off x="1095375" y="330200"/>
          <a:ext cx="7759700" cy="5711825"/>
        </p:xfrm>
        <a:graphic>
          <a:graphicData uri="http://schemas.openxmlformats.org/presentationml/2006/ole">
            <mc:AlternateContent xmlns:mc="http://schemas.openxmlformats.org/markup-compatibility/2006">
              <mc:Choice xmlns:v="urn:schemas-microsoft-com:vml" Requires="v">
                <p:oleObj spid="_x0000_s1049" name="Document" r:id="rId4" imgW="10101125" imgH="7436498" progId="Word.Document.12">
                  <p:embed/>
                </p:oleObj>
              </mc:Choice>
              <mc:Fallback>
                <p:oleObj name="Document" r:id="rId4" imgW="10101125" imgH="7436498" progId="Word.Document.12">
                  <p:embed/>
                  <p:pic>
                    <p:nvPicPr>
                      <p:cNvPr id="0" name=""/>
                      <p:cNvPicPr/>
                      <p:nvPr/>
                    </p:nvPicPr>
                    <p:blipFill>
                      <a:blip r:embed="rId5"/>
                      <a:stretch>
                        <a:fillRect/>
                      </a:stretch>
                    </p:blipFill>
                    <p:spPr>
                      <a:xfrm>
                        <a:off x="1095375" y="330200"/>
                        <a:ext cx="7759700" cy="5711825"/>
                      </a:xfrm>
                      <a:prstGeom prst="rect">
                        <a:avLst/>
                      </a:prstGeom>
                    </p:spPr>
                  </p:pic>
                </p:oleObj>
              </mc:Fallback>
            </mc:AlternateContent>
          </a:graphicData>
        </a:graphic>
      </p:graphicFrame>
    </p:spTree>
    <p:extLst>
      <p:ext uri="{BB962C8B-B14F-4D97-AF65-F5344CB8AC3E}">
        <p14:creationId xmlns:p14="http://schemas.microsoft.com/office/powerpoint/2010/main" val="928828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Organisation des centres d’apprentissage</a:t>
            </a:r>
            <a:endParaRPr lang="fr-FR" dirty="0"/>
          </a:p>
        </p:txBody>
      </p:sp>
      <p:sp>
        <p:nvSpPr>
          <p:cNvPr id="3" name="Espace réservé du contenu 2"/>
          <p:cNvSpPr>
            <a:spLocks noGrp="1"/>
          </p:cNvSpPr>
          <p:nvPr>
            <p:ph idx="1"/>
          </p:nvPr>
        </p:nvSpPr>
        <p:spPr>
          <a:xfrm>
            <a:off x="677334" y="1930401"/>
            <a:ext cx="8596668" cy="4110962"/>
          </a:xfrm>
        </p:spPr>
        <p:txBody>
          <a:bodyPr>
            <a:normAutofit/>
          </a:bodyPr>
          <a:lstStyle/>
          <a:p>
            <a:r>
              <a:rPr lang="fr-FR" dirty="0" smtClean="0"/>
              <a:t>Mettre en place les centres d’apprentissage par rapport aux sept intelligences (</a:t>
            </a:r>
            <a:r>
              <a:rPr lang="fr-FR" i="1" dirty="0" smtClean="0"/>
              <a:t>naturaliste</a:t>
            </a:r>
            <a:r>
              <a:rPr lang="fr-FR" dirty="0" smtClean="0"/>
              <a:t> sera mise en place en fonction des projets de classe) en utilisant différentes dénominations :</a:t>
            </a:r>
            <a:endParaRPr lang="fr-FR" dirty="0"/>
          </a:p>
          <a:p>
            <a:pPr marL="0" indent="0">
              <a:buNone/>
            </a:pPr>
            <a:r>
              <a:rPr lang="fr-FR" dirty="0"/>
              <a:t>	</a:t>
            </a:r>
            <a:r>
              <a:rPr lang="fr-FR" dirty="0" smtClean="0"/>
              <a:t>	- des dessins (qui peuvent être réalisés par les élèves au préalable)</a:t>
            </a:r>
          </a:p>
          <a:p>
            <a:pPr marL="0" indent="0">
              <a:buNone/>
            </a:pPr>
            <a:r>
              <a:rPr lang="fr-FR" dirty="0"/>
              <a:t>	</a:t>
            </a:r>
            <a:r>
              <a:rPr lang="fr-FR" dirty="0" smtClean="0"/>
              <a:t>	- des mots très simples (les mots/ les nombres/ les images/ le corps/ les 		autres/ moi/ la nature</a:t>
            </a:r>
          </a:p>
          <a:p>
            <a:pPr marL="0" indent="0">
              <a:buNone/>
            </a:pPr>
            <a:r>
              <a:rPr lang="fr-FR" dirty="0"/>
              <a:t>	</a:t>
            </a:r>
            <a:r>
              <a:rPr lang="fr-FR" dirty="0" smtClean="0"/>
              <a:t>	- des noms ( par exemple : le centre kinesthésique peut s’appeler le 			centre du Mouvement, le centre visuel sera le centre des Arts…)</a:t>
            </a:r>
          </a:p>
          <a:p>
            <a:pPr marL="0" indent="0">
              <a:buNone/>
            </a:pPr>
            <a:r>
              <a:rPr lang="fr-FR" dirty="0"/>
              <a:t>	</a:t>
            </a:r>
            <a:r>
              <a:rPr lang="fr-FR" dirty="0" smtClean="0"/>
              <a:t>	- des noms de personnages célèbres en lien avec l’intelligence de 				chaque centre ( par exemple le centre </a:t>
            </a:r>
            <a:r>
              <a:rPr lang="fr-FR" dirty="0" err="1" smtClean="0"/>
              <a:t>visuo</a:t>
            </a:r>
            <a:r>
              <a:rPr lang="fr-FR" dirty="0" smtClean="0"/>
              <a:t>-spatiale pourra s’appeler le 		centre Pablo-Picasso, le centre Ray-Charles sera le centre musical, le 			centre linguistique sera William Shakespeare…)</a:t>
            </a:r>
          </a:p>
          <a:p>
            <a:pPr marL="0" indent="0">
              <a:buNone/>
            </a:pPr>
            <a:endParaRPr lang="fr-FR" dirty="0" smtClean="0"/>
          </a:p>
        </p:txBody>
      </p:sp>
    </p:spTree>
    <p:extLst>
      <p:ext uri="{BB962C8B-B14F-4D97-AF65-F5344CB8AC3E}">
        <p14:creationId xmlns:p14="http://schemas.microsoft.com/office/powerpoint/2010/main" val="15062513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1040296"/>
          </a:xfrm>
        </p:spPr>
        <p:txBody>
          <a:bodyPr/>
          <a:lstStyle/>
          <a:p>
            <a:r>
              <a:rPr lang="fr-FR" dirty="0" smtClean="0"/>
              <a:t>Quel modèle choisir?</a:t>
            </a:r>
            <a:endParaRPr lang="fr-FR" dirty="0"/>
          </a:p>
        </p:txBody>
      </p:sp>
      <p:sp>
        <p:nvSpPr>
          <p:cNvPr id="3" name="Espace réservé du contenu 2"/>
          <p:cNvSpPr>
            <a:spLocks noGrp="1"/>
          </p:cNvSpPr>
          <p:nvPr>
            <p:ph idx="1"/>
          </p:nvPr>
        </p:nvSpPr>
        <p:spPr>
          <a:xfrm>
            <a:off x="677334" y="2266121"/>
            <a:ext cx="8596668" cy="3484683"/>
          </a:xfrm>
        </p:spPr>
        <p:txBody>
          <a:bodyPr>
            <a:normAutofit/>
          </a:bodyPr>
          <a:lstStyle/>
          <a:p>
            <a:endParaRPr lang="fr-FR" dirty="0" smtClean="0"/>
          </a:p>
          <a:p>
            <a:r>
              <a:rPr lang="fr-FR" dirty="0" smtClean="0"/>
              <a:t>7 centres d’apprentissage au quotidien</a:t>
            </a:r>
          </a:p>
          <a:p>
            <a:r>
              <a:rPr lang="fr-FR" dirty="0" smtClean="0"/>
              <a:t>3 à 5 centres d’apprentissage par jour</a:t>
            </a:r>
          </a:p>
          <a:p>
            <a:r>
              <a:rPr lang="fr-FR" dirty="0" smtClean="0"/>
              <a:t>Des centres d’apprentissage une fois par semaine</a:t>
            </a:r>
          </a:p>
          <a:p>
            <a:r>
              <a:rPr lang="fr-FR" dirty="0" smtClean="0"/>
              <a:t>Un enseignement en grand groupe avec différentes approches</a:t>
            </a:r>
          </a:p>
          <a:p>
            <a:r>
              <a:rPr lang="fr-FR" dirty="0" smtClean="0"/>
              <a:t>La mise en évidence d’une intelligence particulière</a:t>
            </a:r>
          </a:p>
          <a:p>
            <a:pPr marL="0" indent="0">
              <a:buNone/>
            </a:pPr>
            <a:endParaRPr lang="fr-FR" dirty="0"/>
          </a:p>
        </p:txBody>
      </p:sp>
    </p:spTree>
    <p:extLst>
      <p:ext uri="{BB962C8B-B14F-4D97-AF65-F5344CB8AC3E}">
        <p14:creationId xmlns:p14="http://schemas.microsoft.com/office/powerpoint/2010/main" val="3439708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7 centres d’apprentissage</a:t>
            </a:r>
            <a:endParaRPr lang="fr-FR" dirty="0"/>
          </a:p>
        </p:txBody>
      </p:sp>
      <p:sp>
        <p:nvSpPr>
          <p:cNvPr id="3" name="Espace réservé du contenu 2"/>
          <p:cNvSpPr>
            <a:spLocks noGrp="1"/>
          </p:cNvSpPr>
          <p:nvPr>
            <p:ph idx="1"/>
          </p:nvPr>
        </p:nvSpPr>
        <p:spPr/>
        <p:txBody>
          <a:bodyPr/>
          <a:lstStyle/>
          <a:p>
            <a:r>
              <a:rPr lang="fr-FR" dirty="0" smtClean="0"/>
              <a:t>Entrée thématique et interdisciplinaire.</a:t>
            </a:r>
          </a:p>
          <a:p>
            <a:r>
              <a:rPr lang="fr-FR" dirty="0" smtClean="0"/>
              <a:t>Les élèves se déplacent d’un centre à l’autre</a:t>
            </a:r>
          </a:p>
          <a:p>
            <a:r>
              <a:rPr lang="fr-FR" dirty="0" smtClean="0"/>
              <a:t>Ils étudient un même sujet en l’abordant sous 7 angles différents</a:t>
            </a:r>
          </a:p>
          <a:p>
            <a:r>
              <a:rPr lang="fr-FR" dirty="0" smtClean="0"/>
              <a:t>Ce modèle favorise le travail en petit groupe</a:t>
            </a:r>
          </a:p>
          <a:p>
            <a:endParaRPr lang="fr-FR" dirty="0"/>
          </a:p>
          <a:p>
            <a:r>
              <a:rPr lang="fr-FR" i="1" dirty="0" smtClean="0"/>
              <a:t>C’est le modèle le plus difficile à mettre en place. Il est préférable de se familiariser avec les autres modèles pour tendre vers cette modalité.</a:t>
            </a:r>
            <a:endParaRPr lang="fr-FR" i="1" dirty="0"/>
          </a:p>
        </p:txBody>
      </p:sp>
    </p:spTree>
    <p:extLst>
      <p:ext uri="{BB962C8B-B14F-4D97-AF65-F5344CB8AC3E}">
        <p14:creationId xmlns:p14="http://schemas.microsoft.com/office/powerpoint/2010/main" val="3672979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67508"/>
          </a:xfrm>
        </p:spPr>
        <p:txBody>
          <a:bodyPr/>
          <a:lstStyle/>
          <a:p>
            <a:r>
              <a:rPr lang="fr-FR" dirty="0" smtClean="0"/>
              <a:t>Un exemple : la </a:t>
            </a:r>
            <a:r>
              <a:rPr lang="fr-FR" dirty="0"/>
              <a:t>R</a:t>
            </a:r>
            <a:r>
              <a:rPr lang="fr-FR" dirty="0" smtClean="0"/>
              <a:t>évolution française</a:t>
            </a:r>
            <a:endParaRPr lang="fr-FR" dirty="0"/>
          </a:p>
        </p:txBody>
      </p:sp>
      <p:graphicFrame>
        <p:nvGraphicFramePr>
          <p:cNvPr id="4" name="Espace réservé du contenu 3"/>
          <p:cNvGraphicFramePr>
            <a:graphicFrameLocks noGrp="1" noChangeAspect="1"/>
          </p:cNvGraphicFramePr>
          <p:nvPr>
            <p:ph idx="1"/>
            <p:extLst>
              <p:ext uri="{D42A27DB-BD31-4B8C-83A1-F6EECF244321}">
                <p14:modId xmlns:p14="http://schemas.microsoft.com/office/powerpoint/2010/main" val="244572996"/>
              </p:ext>
            </p:extLst>
          </p:nvPr>
        </p:nvGraphicFramePr>
        <p:xfrm>
          <a:off x="1189822" y="1652588"/>
          <a:ext cx="7634689" cy="4726178"/>
        </p:xfrm>
        <a:graphic>
          <a:graphicData uri="http://schemas.openxmlformats.org/presentationml/2006/ole">
            <mc:AlternateContent xmlns:mc="http://schemas.openxmlformats.org/markup-compatibility/2006">
              <mc:Choice xmlns:v="urn:schemas-microsoft-com:vml" Requires="v">
                <p:oleObj spid="_x0000_s4100" name="Document" r:id="rId4" imgW="9793194" imgH="6903799" progId="Word.Document.8">
                  <p:embed/>
                </p:oleObj>
              </mc:Choice>
              <mc:Fallback>
                <p:oleObj name="Document" r:id="rId4" imgW="9793194" imgH="6903799" progId="Word.Document.8">
                  <p:embed/>
                  <p:pic>
                    <p:nvPicPr>
                      <p:cNvPr id="0" name=""/>
                      <p:cNvPicPr/>
                      <p:nvPr/>
                    </p:nvPicPr>
                    <p:blipFill>
                      <a:blip r:embed="rId5"/>
                      <a:stretch>
                        <a:fillRect/>
                      </a:stretch>
                    </p:blipFill>
                    <p:spPr>
                      <a:xfrm>
                        <a:off x="1189822" y="1652588"/>
                        <a:ext cx="7634689" cy="4726178"/>
                      </a:xfrm>
                      <a:prstGeom prst="rect">
                        <a:avLst/>
                      </a:prstGeom>
                    </p:spPr>
                  </p:pic>
                </p:oleObj>
              </mc:Fallback>
            </mc:AlternateContent>
          </a:graphicData>
        </a:graphic>
      </p:graphicFrame>
    </p:spTree>
    <p:extLst>
      <p:ext uri="{BB962C8B-B14F-4D97-AF65-F5344CB8AC3E}">
        <p14:creationId xmlns:p14="http://schemas.microsoft.com/office/powerpoint/2010/main" val="3456722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 à 5 centres d’apprentissage par jour</a:t>
            </a:r>
            <a:endParaRPr lang="fr-FR" dirty="0"/>
          </a:p>
        </p:txBody>
      </p:sp>
      <p:sp>
        <p:nvSpPr>
          <p:cNvPr id="3" name="Espace réservé du contenu 2"/>
          <p:cNvSpPr>
            <a:spLocks noGrp="1"/>
          </p:cNvSpPr>
          <p:nvPr>
            <p:ph idx="1"/>
          </p:nvPr>
        </p:nvSpPr>
        <p:spPr/>
        <p:txBody>
          <a:bodyPr/>
          <a:lstStyle/>
          <a:p>
            <a:r>
              <a:rPr lang="fr-FR" dirty="0" smtClean="0"/>
              <a:t>Ce modèle fonctionne à l’identique du 1</a:t>
            </a:r>
            <a:r>
              <a:rPr lang="fr-FR" baseline="30000" dirty="0" smtClean="0"/>
              <a:t>er</a:t>
            </a:r>
            <a:r>
              <a:rPr lang="fr-FR" dirty="0" smtClean="0"/>
              <a:t> mais on élimine les deux centres réservés à l’intelligence personnelle (intra/inter) pour les incorporer aux activités des autres centres.</a:t>
            </a:r>
          </a:p>
          <a:p>
            <a:r>
              <a:rPr lang="fr-FR" dirty="0" smtClean="0"/>
              <a:t>La rotation des centres se fait sur une base quotidienne/hebdomadaire.</a:t>
            </a:r>
          </a:p>
          <a:p>
            <a:r>
              <a:rPr lang="fr-FR" dirty="0" smtClean="0"/>
              <a:t>Ce modèle offre une plus grande souplesse d’enseignement et une plus grande diversité des choix aux élèves.</a:t>
            </a:r>
          </a:p>
          <a:p>
            <a:endParaRPr lang="fr-FR" dirty="0" smtClean="0"/>
          </a:p>
        </p:txBody>
      </p:sp>
    </p:spTree>
    <p:extLst>
      <p:ext uri="{BB962C8B-B14F-4D97-AF65-F5344CB8AC3E}">
        <p14:creationId xmlns:p14="http://schemas.microsoft.com/office/powerpoint/2010/main" val="2463413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Bibliographie</a:t>
            </a:r>
            <a:endParaRPr lang="fr-FR" dirty="0"/>
          </a:p>
        </p:txBody>
      </p:sp>
      <p:sp>
        <p:nvSpPr>
          <p:cNvPr id="3" name="Espace réservé du contenu 2"/>
          <p:cNvSpPr>
            <a:spLocks noGrp="1"/>
          </p:cNvSpPr>
          <p:nvPr>
            <p:ph idx="1"/>
          </p:nvPr>
        </p:nvSpPr>
        <p:spPr/>
        <p:txBody>
          <a:bodyPr/>
          <a:lstStyle/>
          <a:p>
            <a:r>
              <a:rPr lang="fr-FR" u="sng" dirty="0"/>
              <a:t>A l’école des Intelligences multiples</a:t>
            </a:r>
            <a:r>
              <a:rPr lang="fr-FR" dirty="0"/>
              <a:t>, Bruno </a:t>
            </a:r>
            <a:r>
              <a:rPr lang="fr-FR" dirty="0" err="1"/>
              <a:t>Hourst</a:t>
            </a:r>
            <a:r>
              <a:rPr lang="fr-FR" dirty="0"/>
              <a:t>. Hachette Education. Collection Profession Enseignant. 2006.</a:t>
            </a:r>
          </a:p>
          <a:p>
            <a:endParaRPr lang="fr-FR" dirty="0"/>
          </a:p>
          <a:p>
            <a:r>
              <a:rPr lang="fr-FR" u="sng" dirty="0"/>
              <a:t>Les intelligences multiples</a:t>
            </a:r>
            <a:r>
              <a:rPr lang="fr-FR" dirty="0"/>
              <a:t>, Bruce Campbell. Guide pratique. Adaptation française : Gervais </a:t>
            </a:r>
            <a:r>
              <a:rPr lang="fr-FR" dirty="0" err="1"/>
              <a:t>Sirois</a:t>
            </a:r>
            <a:r>
              <a:rPr lang="fr-FR" dirty="0"/>
              <a:t>. Collection </a:t>
            </a:r>
            <a:r>
              <a:rPr lang="fr-FR" dirty="0" err="1"/>
              <a:t>Chenelière</a:t>
            </a:r>
            <a:r>
              <a:rPr lang="fr-FR" dirty="0"/>
              <a:t> Education. </a:t>
            </a:r>
          </a:p>
          <a:p>
            <a:endParaRPr lang="fr-FR" dirty="0"/>
          </a:p>
        </p:txBody>
      </p:sp>
    </p:spTree>
    <p:extLst>
      <p:ext uri="{BB962C8B-B14F-4D97-AF65-F5344CB8AC3E}">
        <p14:creationId xmlns:p14="http://schemas.microsoft.com/office/powerpoint/2010/main" val="3714452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centres d’apprentissage une fois/semaine</a:t>
            </a:r>
            <a:endParaRPr lang="fr-FR" dirty="0"/>
          </a:p>
        </p:txBody>
      </p:sp>
      <p:sp>
        <p:nvSpPr>
          <p:cNvPr id="3" name="Espace réservé du contenu 2"/>
          <p:cNvSpPr>
            <a:spLocks noGrp="1"/>
          </p:cNvSpPr>
          <p:nvPr>
            <p:ph idx="1"/>
          </p:nvPr>
        </p:nvSpPr>
        <p:spPr/>
        <p:txBody>
          <a:bodyPr/>
          <a:lstStyle/>
          <a:p>
            <a:r>
              <a:rPr lang="fr-FR" dirty="0" smtClean="0"/>
              <a:t>Ce modèle propose 5 à 7 centres sur 1 ou 2 jours/semaine pendant lequel on étudie un sujet précis.</a:t>
            </a:r>
          </a:p>
          <a:p>
            <a:r>
              <a:rPr lang="fr-FR" dirty="0" smtClean="0"/>
              <a:t>Les autres jours, l’enseignement se fait sous forme traditionnelle.</a:t>
            </a:r>
          </a:p>
          <a:p>
            <a:r>
              <a:rPr lang="fr-FR" dirty="0" smtClean="0"/>
              <a:t>Ce modèle exige plus de temps pour l’installation et le rangement des centres.</a:t>
            </a:r>
          </a:p>
          <a:p>
            <a:r>
              <a:rPr lang="fr-FR" dirty="0" smtClean="0"/>
              <a:t>C’est un modèle très facilitant pour faire l’expérience de l’approche des IM.</a:t>
            </a:r>
            <a:endParaRPr lang="fr-FR" dirty="0"/>
          </a:p>
        </p:txBody>
      </p:sp>
    </p:spTree>
    <p:extLst>
      <p:ext uri="{BB962C8B-B14F-4D97-AF65-F5344CB8AC3E}">
        <p14:creationId xmlns:p14="http://schemas.microsoft.com/office/powerpoint/2010/main" val="1786471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Déplacements en grand groupe dans diverses classes</a:t>
            </a:r>
            <a:endParaRPr lang="fr-FR" dirty="0"/>
          </a:p>
        </p:txBody>
      </p:sp>
      <p:sp>
        <p:nvSpPr>
          <p:cNvPr id="3" name="Espace réservé du contenu 2"/>
          <p:cNvSpPr>
            <a:spLocks noGrp="1"/>
          </p:cNvSpPr>
          <p:nvPr>
            <p:ph idx="1"/>
          </p:nvPr>
        </p:nvSpPr>
        <p:spPr/>
        <p:txBody>
          <a:bodyPr/>
          <a:lstStyle/>
          <a:p>
            <a:r>
              <a:rPr lang="fr-FR" dirty="0" smtClean="0"/>
              <a:t>Ce modèle repose sur une adhésion de l’équipe enseignante.</a:t>
            </a:r>
          </a:p>
          <a:p>
            <a:r>
              <a:rPr lang="fr-FR" dirty="0" smtClean="0"/>
              <a:t>Les enseignants restent dans leur classe.</a:t>
            </a:r>
          </a:p>
          <a:p>
            <a:r>
              <a:rPr lang="fr-FR" dirty="0" smtClean="0"/>
              <a:t>Les élèves se déplacent en grand groupe toutes les 45 minutes.</a:t>
            </a:r>
          </a:p>
          <a:p>
            <a:r>
              <a:rPr lang="fr-FR" dirty="0" smtClean="0"/>
              <a:t>Le programme d’étude est interdisciplinaire, ce qui signifie que les élèves approfondissent un même sujet mais avec des maîtres différents.</a:t>
            </a:r>
          </a:p>
          <a:p>
            <a:r>
              <a:rPr lang="fr-FR" dirty="0" smtClean="0"/>
              <a:t>Les enseignants agissent à titre d’expert dans l’une des intelligences.</a:t>
            </a:r>
            <a:endParaRPr lang="fr-FR" dirty="0"/>
          </a:p>
        </p:txBody>
      </p:sp>
    </p:spTree>
    <p:extLst>
      <p:ext uri="{BB962C8B-B14F-4D97-AF65-F5344CB8AC3E}">
        <p14:creationId xmlns:p14="http://schemas.microsoft.com/office/powerpoint/2010/main" val="2652794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L’enseignement en grand groupe avec différentes approches</a:t>
            </a:r>
            <a:endParaRPr lang="fr-FR" dirty="0"/>
          </a:p>
        </p:txBody>
      </p:sp>
      <p:sp>
        <p:nvSpPr>
          <p:cNvPr id="3" name="Espace réservé du contenu 2"/>
          <p:cNvSpPr>
            <a:spLocks noGrp="1"/>
          </p:cNvSpPr>
          <p:nvPr>
            <p:ph idx="1"/>
          </p:nvPr>
        </p:nvSpPr>
        <p:spPr/>
        <p:txBody>
          <a:bodyPr/>
          <a:lstStyle/>
          <a:p>
            <a:r>
              <a:rPr lang="fr-FR" dirty="0" smtClean="0"/>
              <a:t>Ce modèle privilégie l’enseignement magistral dans un environnement de classe traditionnelle.</a:t>
            </a:r>
          </a:p>
          <a:p>
            <a:r>
              <a:rPr lang="fr-FR" dirty="0" smtClean="0"/>
              <a:t>Les activités d’apprentissage font appel aux techniques musicales/kinesthésiques/visuelles/interpersonnelles/</a:t>
            </a:r>
            <a:r>
              <a:rPr lang="fr-FR" dirty="0" err="1" smtClean="0"/>
              <a:t>intrapersonnelles</a:t>
            </a:r>
            <a:r>
              <a:rPr lang="fr-FR" dirty="0" smtClean="0"/>
              <a:t>.</a:t>
            </a:r>
          </a:p>
          <a:p>
            <a:r>
              <a:rPr lang="fr-FR" dirty="0" smtClean="0"/>
              <a:t>C’est la méthode la plus simple pour amorcer un virage vers l’approche des IM.</a:t>
            </a:r>
            <a:endParaRPr lang="fr-FR" dirty="0"/>
          </a:p>
        </p:txBody>
      </p:sp>
    </p:spTree>
    <p:extLst>
      <p:ext uri="{BB962C8B-B14F-4D97-AF65-F5344CB8AC3E}">
        <p14:creationId xmlns:p14="http://schemas.microsoft.com/office/powerpoint/2010/main" val="1755957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mise en évidence d’une intelligence particulière</a:t>
            </a:r>
            <a:endParaRPr lang="fr-FR" dirty="0"/>
          </a:p>
        </p:txBody>
      </p:sp>
      <p:sp>
        <p:nvSpPr>
          <p:cNvPr id="3" name="Espace réservé du contenu 2"/>
          <p:cNvSpPr>
            <a:spLocks noGrp="1"/>
          </p:cNvSpPr>
          <p:nvPr>
            <p:ph idx="1"/>
          </p:nvPr>
        </p:nvSpPr>
        <p:spPr/>
        <p:txBody>
          <a:bodyPr/>
          <a:lstStyle/>
          <a:p>
            <a:r>
              <a:rPr lang="fr-FR" dirty="0" smtClean="0"/>
              <a:t>Ce modèle est une variante de l’enseignement en grand groupe.</a:t>
            </a:r>
          </a:p>
          <a:p>
            <a:r>
              <a:rPr lang="fr-FR" dirty="0" smtClean="0"/>
              <a:t>Chaque jour, l’enseignant met en évidence l’une des 7 formes d’intelligence.</a:t>
            </a:r>
          </a:p>
          <a:p>
            <a:r>
              <a:rPr lang="fr-FR" dirty="0" smtClean="0"/>
              <a:t>Par exemple :</a:t>
            </a:r>
          </a:p>
          <a:p>
            <a:pPr marL="0" indent="0">
              <a:buNone/>
            </a:pPr>
            <a:r>
              <a:rPr lang="fr-FR" dirty="0"/>
              <a:t>	</a:t>
            </a:r>
            <a:r>
              <a:rPr lang="fr-FR" dirty="0" smtClean="0"/>
              <a:t>- lundi : les élèves travaillent ensemble sur diverses stratégies d’apprentissage coopératif (ce qui fait appel à l’intelligence kinesthésique)</a:t>
            </a:r>
          </a:p>
          <a:p>
            <a:pPr marL="0" indent="0">
              <a:buNone/>
            </a:pPr>
            <a:r>
              <a:rPr lang="fr-FR" dirty="0"/>
              <a:t>	</a:t>
            </a:r>
            <a:r>
              <a:rPr lang="fr-FR" dirty="0" smtClean="0"/>
              <a:t>- mardi : ils illustrent/dessinent le contenu de leurs leçons pour apprendre visuellement…</a:t>
            </a:r>
          </a:p>
          <a:p>
            <a:pPr marL="0" indent="0">
              <a:buNone/>
            </a:pPr>
            <a:endParaRPr lang="fr-FR" dirty="0" smtClean="0"/>
          </a:p>
          <a:p>
            <a:pPr marL="0" indent="0">
              <a:buNone/>
            </a:pPr>
            <a:r>
              <a:rPr lang="fr-FR" dirty="0" smtClean="0"/>
              <a:t>Pour chaque jour de classe, chaque élève aura eu l’occasion d’apprendre par le biais des 7 formes d’intelligence.</a:t>
            </a:r>
            <a:endParaRPr lang="fr-FR" dirty="0"/>
          </a:p>
        </p:txBody>
      </p:sp>
    </p:spTree>
    <p:extLst>
      <p:ext uri="{BB962C8B-B14F-4D97-AF65-F5344CB8AC3E}">
        <p14:creationId xmlns:p14="http://schemas.microsoft.com/office/powerpoint/2010/main" val="1502119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apports des IM pour les élèves</a:t>
            </a:r>
            <a:endParaRPr lang="fr-FR" dirty="0"/>
          </a:p>
        </p:txBody>
      </p:sp>
      <p:sp>
        <p:nvSpPr>
          <p:cNvPr id="3" name="Espace réservé du contenu 2"/>
          <p:cNvSpPr>
            <a:spLocks noGrp="1"/>
          </p:cNvSpPr>
          <p:nvPr>
            <p:ph idx="1"/>
          </p:nvPr>
        </p:nvSpPr>
        <p:spPr/>
        <p:txBody>
          <a:bodyPr/>
          <a:lstStyle/>
          <a:p>
            <a:r>
              <a:rPr lang="fr-FR" dirty="0" smtClean="0"/>
              <a:t>Ils se montrent globalement beaucoup plus motivés.</a:t>
            </a:r>
          </a:p>
          <a:p>
            <a:r>
              <a:rPr lang="fr-FR" dirty="0" smtClean="0"/>
              <a:t>Ils expriment tout leur potentiel, souvent au-delà des attentes des enseignants.</a:t>
            </a:r>
          </a:p>
          <a:p>
            <a:r>
              <a:rPr lang="fr-FR" dirty="0" smtClean="0"/>
              <a:t>Ils prennent confiance en eux, en prenant conscience qu’ils peuvent tout aussi bien réussir que leurs camarades, en utilisant d’autres chemins d’accès.</a:t>
            </a:r>
          </a:p>
          <a:p>
            <a:r>
              <a:rPr lang="fr-FR" dirty="0" smtClean="0"/>
              <a:t>La démarche des IM est une source de progrès.</a:t>
            </a:r>
          </a:p>
          <a:p>
            <a:r>
              <a:rPr lang="fr-FR" dirty="0" smtClean="0"/>
              <a:t>Enfin, l’autonomie est renforcée par l’habitude que prennent les élèves en gérant leur participation aux différents ateliers.</a:t>
            </a:r>
          </a:p>
          <a:p>
            <a:endParaRPr lang="fr-FR" dirty="0"/>
          </a:p>
        </p:txBody>
      </p:sp>
    </p:spTree>
    <p:extLst>
      <p:ext uri="{BB962C8B-B14F-4D97-AF65-F5344CB8AC3E}">
        <p14:creationId xmlns:p14="http://schemas.microsoft.com/office/powerpoint/2010/main" val="30585479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apports des IM pour les enseignants.</a:t>
            </a:r>
            <a:endParaRPr lang="fr-FR" dirty="0"/>
          </a:p>
        </p:txBody>
      </p:sp>
      <p:sp>
        <p:nvSpPr>
          <p:cNvPr id="3" name="Espace réservé du contenu 2"/>
          <p:cNvSpPr>
            <a:spLocks noGrp="1"/>
          </p:cNvSpPr>
          <p:nvPr>
            <p:ph idx="1"/>
          </p:nvPr>
        </p:nvSpPr>
        <p:spPr/>
        <p:txBody>
          <a:bodyPr/>
          <a:lstStyle/>
          <a:p>
            <a:r>
              <a:rPr lang="fr-FR" dirty="0" smtClean="0"/>
              <a:t>La mise en place des IM change des pratiques de classe conventionnelles et oblige l’enseignant à se poser bien plus de questions!</a:t>
            </a:r>
          </a:p>
          <a:p>
            <a:r>
              <a:rPr lang="fr-FR" dirty="0" smtClean="0"/>
              <a:t>Utiliser les IM c’est faire le choix d’un changement de posture pédagogique!</a:t>
            </a:r>
          </a:p>
          <a:p>
            <a:r>
              <a:rPr lang="fr-FR" dirty="0" smtClean="0"/>
              <a:t>Il doit prendre soin de développer toutes les formes d’intelligence.</a:t>
            </a:r>
          </a:p>
          <a:p>
            <a:r>
              <a:rPr lang="fr-FR" dirty="0" smtClean="0"/>
              <a:t>L’enseignant organise et accompagne en début de séquence, puis il apporte les connaissances</a:t>
            </a:r>
            <a:r>
              <a:rPr lang="fr-FR" dirty="0"/>
              <a:t> </a:t>
            </a:r>
            <a:r>
              <a:rPr lang="fr-FR" dirty="0" smtClean="0"/>
              <a:t>et synthétise l’ensemble des acquis pour structurer les savoirs.</a:t>
            </a:r>
          </a:p>
          <a:p>
            <a:endParaRPr lang="fr-FR" dirty="0"/>
          </a:p>
          <a:p>
            <a:r>
              <a:rPr lang="fr-FR" dirty="0" smtClean="0"/>
              <a:t>A vous de jouer!</a:t>
            </a:r>
          </a:p>
          <a:p>
            <a:endParaRPr lang="fr-FR" dirty="0"/>
          </a:p>
        </p:txBody>
      </p:sp>
    </p:spTree>
    <p:extLst>
      <p:ext uri="{BB962C8B-B14F-4D97-AF65-F5344CB8AC3E}">
        <p14:creationId xmlns:p14="http://schemas.microsoft.com/office/powerpoint/2010/main" val="418672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théorie des intelligences multiples</a:t>
            </a:r>
            <a:endParaRPr lang="fr-FR" dirty="0"/>
          </a:p>
        </p:txBody>
      </p:sp>
      <p:sp>
        <p:nvSpPr>
          <p:cNvPr id="3" name="Espace réservé du contenu 2"/>
          <p:cNvSpPr>
            <a:spLocks noGrp="1"/>
          </p:cNvSpPr>
          <p:nvPr>
            <p:ph idx="1"/>
          </p:nvPr>
        </p:nvSpPr>
        <p:spPr/>
        <p:txBody>
          <a:bodyPr/>
          <a:lstStyle/>
          <a:p>
            <a:r>
              <a:rPr lang="fr-FR" dirty="0" smtClean="0"/>
              <a:t>L’</a:t>
            </a:r>
            <a:r>
              <a:rPr lang="fr-FR" u="sng" dirty="0" smtClean="0"/>
              <a:t>intelligence</a:t>
            </a:r>
            <a:r>
              <a:rPr lang="fr-FR" dirty="0" smtClean="0"/>
              <a:t> est l’ensemble des facultés mentales permettant de comprendre les choses et les faits, de découvrir les relations entre eux et d’aboutir à la connaissance </a:t>
            </a:r>
            <a:r>
              <a:rPr lang="fr-FR" b="1" dirty="0" smtClean="0"/>
              <a:t>conceptuelle</a:t>
            </a:r>
            <a:r>
              <a:rPr lang="fr-FR" dirty="0" smtClean="0"/>
              <a:t> et </a:t>
            </a:r>
            <a:r>
              <a:rPr lang="fr-FR" b="1" dirty="0" smtClean="0"/>
              <a:t>notionnelle </a:t>
            </a:r>
            <a:r>
              <a:rPr lang="fr-FR" dirty="0" smtClean="0"/>
              <a:t>(par opposition à la sensation et à l’intuition).</a:t>
            </a:r>
          </a:p>
          <a:p>
            <a:r>
              <a:rPr lang="fr-FR" dirty="0" smtClean="0"/>
              <a:t>La théorie des intelligences multiples suggère qu’il existe plusieurs types d’intelligences chez l’enfant d’âge scolaire et aussi par extension chez l’homme.</a:t>
            </a:r>
          </a:p>
          <a:p>
            <a:r>
              <a:rPr lang="fr-FR" dirty="0" smtClean="0"/>
              <a:t>Cette théorie a été proposée pour la première fois par Howard Gardner en 1983. Il apporte un nouveau point de vue sur cette notion complexe d’intelligence en ajoutant tout simplement un « s » à ce mot.</a:t>
            </a:r>
            <a:endParaRPr lang="fr-FR" dirty="0"/>
          </a:p>
        </p:txBody>
      </p:sp>
    </p:spTree>
    <p:extLst>
      <p:ext uri="{BB962C8B-B14F-4D97-AF65-F5344CB8AC3E}">
        <p14:creationId xmlns:p14="http://schemas.microsoft.com/office/powerpoint/2010/main" val="1485066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Tous différents!</a:t>
            </a:r>
            <a:endParaRPr lang="fr-FR" dirty="0"/>
          </a:p>
        </p:txBody>
      </p:sp>
      <p:sp>
        <p:nvSpPr>
          <p:cNvPr id="3" name="Espace réservé du contenu 2"/>
          <p:cNvSpPr>
            <a:spLocks noGrp="1"/>
          </p:cNvSpPr>
          <p:nvPr>
            <p:ph idx="1"/>
          </p:nvPr>
        </p:nvSpPr>
        <p:spPr/>
        <p:txBody>
          <a:bodyPr/>
          <a:lstStyle/>
          <a:p>
            <a:r>
              <a:rPr lang="fr-FR" dirty="0" smtClean="0"/>
              <a:t>Nous sommes tous différents et les élèves le sont aussi.</a:t>
            </a:r>
          </a:p>
          <a:p>
            <a:r>
              <a:rPr lang="fr-FR" dirty="0" smtClean="0"/>
              <a:t>Ils n’ont pas les mêmes codes culturels, ni les mêmes acquis, ni la même histoire personnelle...</a:t>
            </a:r>
            <a:endParaRPr lang="fr-FR" dirty="0"/>
          </a:p>
          <a:p>
            <a:r>
              <a:rPr lang="fr-FR" dirty="0" smtClean="0"/>
              <a:t>En résumé, nous possédons tous (élèves et adultes) une infinie diversité de capacités humaines, et ceci dans toute culture et dans tout contexte social!</a:t>
            </a:r>
          </a:p>
          <a:p>
            <a:r>
              <a:rPr lang="fr-FR" dirty="0" smtClean="0"/>
              <a:t>Chaque individu dispose donc de plusieurs types d’intelligences, pour lesquelles il a naturellement une plus ou moins grande compétence.</a:t>
            </a:r>
          </a:p>
          <a:p>
            <a:r>
              <a:rPr lang="fr-FR" dirty="0" smtClean="0"/>
              <a:t>L’école doit changer son regard sur sa manière de considérer les apprenants…</a:t>
            </a:r>
            <a:endParaRPr lang="fr-FR" dirty="0"/>
          </a:p>
        </p:txBody>
      </p:sp>
    </p:spTree>
    <p:extLst>
      <p:ext uri="{BB962C8B-B14F-4D97-AF65-F5344CB8AC3E}">
        <p14:creationId xmlns:p14="http://schemas.microsoft.com/office/powerpoint/2010/main" val="475275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Individualiser les enseignements.</a:t>
            </a:r>
            <a:endParaRPr lang="fr-FR" dirty="0"/>
          </a:p>
        </p:txBody>
      </p:sp>
      <p:sp>
        <p:nvSpPr>
          <p:cNvPr id="3" name="Espace réservé du contenu 2"/>
          <p:cNvSpPr>
            <a:spLocks noGrp="1"/>
          </p:cNvSpPr>
          <p:nvPr>
            <p:ph idx="1"/>
          </p:nvPr>
        </p:nvSpPr>
        <p:spPr/>
        <p:txBody>
          <a:bodyPr/>
          <a:lstStyle/>
          <a:p>
            <a:r>
              <a:rPr lang="fr-FR" dirty="0" smtClean="0"/>
              <a:t>« </a:t>
            </a:r>
            <a:r>
              <a:rPr lang="fr-FR" i="1" dirty="0" smtClean="0"/>
              <a:t>L’essence de la théorie des intelligences multiples est le respect des nombreuses différences parmi les individus, les innombrables variations dans leurs manières d’apprendre, les différents modes par lesquels ils peuvent être évalués, et les manières presque infinies par lesquelles ils peuvent laisser leur trace dans le monde. </a:t>
            </a:r>
            <a:r>
              <a:rPr lang="fr-FR" dirty="0" smtClean="0"/>
              <a:t>» Howard Gardner.</a:t>
            </a:r>
          </a:p>
          <a:p>
            <a:r>
              <a:rPr lang="fr-FR" dirty="0" smtClean="0"/>
              <a:t>Le questionnement relatif à la gestion des groupes hétérogènes en classe, avec des élèves tous différents, regroupés dans une même tranche d’âge pour y acquérir au même moment les mêmes apprentissages, interroge bon nombre d’enseignants!</a:t>
            </a:r>
          </a:p>
          <a:p>
            <a:r>
              <a:rPr lang="fr-FR" dirty="0" smtClean="0"/>
              <a:t>Vers une pédagogie au prisme des intelligences multiples…</a:t>
            </a:r>
            <a:endParaRPr lang="fr-FR" dirty="0"/>
          </a:p>
        </p:txBody>
      </p:sp>
    </p:spTree>
    <p:extLst>
      <p:ext uri="{BB962C8B-B14F-4D97-AF65-F5344CB8AC3E}">
        <p14:creationId xmlns:p14="http://schemas.microsoft.com/office/powerpoint/2010/main" val="328344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Apprendre à différencier selon les profils d’intelligence.</a:t>
            </a:r>
            <a:endParaRPr lang="fr-FR" dirty="0"/>
          </a:p>
        </p:txBody>
      </p:sp>
      <p:sp>
        <p:nvSpPr>
          <p:cNvPr id="3" name="Espace réservé du contenu 2"/>
          <p:cNvSpPr>
            <a:spLocks noGrp="1"/>
          </p:cNvSpPr>
          <p:nvPr>
            <p:ph idx="1"/>
          </p:nvPr>
        </p:nvSpPr>
        <p:spPr/>
        <p:txBody>
          <a:bodyPr/>
          <a:lstStyle/>
          <a:p>
            <a:r>
              <a:rPr lang="fr-FR" dirty="0" smtClean="0"/>
              <a:t>Exploiter les intelligences multiples signifie que l’on offre aux élèves la possibilité d’utiliser des intelligences autres que les intelligences linguistique et logico-mathématiques dans leur travail quotidien en classe.</a:t>
            </a:r>
          </a:p>
          <a:p>
            <a:r>
              <a:rPr lang="fr-FR" dirty="0" smtClean="0"/>
              <a:t>Exploiter les intelligences multiples permet à l’enseignant de mieux comprendre comment apprennent ses élèves et donc d’enrichir son enseignement pour mieux les toucher.</a:t>
            </a:r>
          </a:p>
          <a:p>
            <a:endParaRPr lang="fr-FR" dirty="0" smtClean="0"/>
          </a:p>
          <a:p>
            <a:r>
              <a:rPr lang="fr-FR" i="1" dirty="0" smtClean="0"/>
              <a:t>Le but de l’école, c’est d’apprendre à chaque enfant à rencontrer l’autre</a:t>
            </a:r>
            <a:r>
              <a:rPr lang="fr-FR" dirty="0" smtClean="0"/>
              <a:t>. Albert </a:t>
            </a:r>
            <a:r>
              <a:rPr lang="fr-FR" dirty="0" err="1" smtClean="0"/>
              <a:t>Jacquart</a:t>
            </a:r>
            <a:r>
              <a:rPr lang="fr-FR" dirty="0" smtClean="0"/>
              <a:t>.</a:t>
            </a:r>
            <a:endParaRPr lang="fr-FR" dirty="0"/>
          </a:p>
        </p:txBody>
      </p:sp>
    </p:spTree>
    <p:extLst>
      <p:ext uri="{BB962C8B-B14F-4D97-AF65-F5344CB8AC3E}">
        <p14:creationId xmlns:p14="http://schemas.microsoft.com/office/powerpoint/2010/main" val="2973680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huit intelligences…</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2058662"/>
            <a:ext cx="8596312" cy="2381178"/>
          </a:xfrm>
        </p:spPr>
      </p:pic>
    </p:spTree>
    <p:extLst>
      <p:ext uri="{BB962C8B-B14F-4D97-AF65-F5344CB8AC3E}">
        <p14:creationId xmlns:p14="http://schemas.microsoft.com/office/powerpoint/2010/main" val="2584771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IM en élémentaire : faire connaissance avec ses élèves.</a:t>
            </a:r>
            <a:endParaRPr lang="fr-FR" dirty="0"/>
          </a:p>
        </p:txBody>
      </p:sp>
      <p:sp>
        <p:nvSpPr>
          <p:cNvPr id="3" name="Espace réservé du contenu 2"/>
          <p:cNvSpPr>
            <a:spLocks noGrp="1"/>
          </p:cNvSpPr>
          <p:nvPr>
            <p:ph idx="1"/>
          </p:nvPr>
        </p:nvSpPr>
        <p:spPr/>
        <p:txBody>
          <a:bodyPr/>
          <a:lstStyle/>
          <a:p>
            <a:r>
              <a:rPr lang="fr-FR" dirty="0" smtClean="0"/>
              <a:t>L’observation fine des élèves permet de préciser pour chacun les intelligences fortes et faibles.</a:t>
            </a:r>
          </a:p>
          <a:p>
            <a:r>
              <a:rPr lang="fr-FR" dirty="0" smtClean="0"/>
              <a:t>Cette observation peut être renouvelée plusieurs fois dans l’année pour constater l’évolution des élèves.</a:t>
            </a:r>
          </a:p>
          <a:p>
            <a:r>
              <a:rPr lang="fr-FR" dirty="0" smtClean="0"/>
              <a:t>La démarche pédagogique mise en œuvre dans la classe doit ensuite s’appuyer régulièrement sur les intelligences « fortes » de l’élève, pour lui donner confiance en lui et le faire entrer positivement dans les apprentissages.</a:t>
            </a:r>
          </a:p>
        </p:txBody>
      </p:sp>
    </p:spTree>
    <p:extLst>
      <p:ext uri="{BB962C8B-B14F-4D97-AF65-F5344CB8AC3E}">
        <p14:creationId xmlns:p14="http://schemas.microsoft.com/office/powerpoint/2010/main" val="2082317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1064964"/>
          </a:xfrm>
        </p:spPr>
        <p:txBody>
          <a:bodyPr>
            <a:normAutofit fontScale="90000"/>
          </a:bodyPr>
          <a:lstStyle/>
          <a:p>
            <a:r>
              <a:rPr lang="fr-FR" dirty="0" smtClean="0"/>
              <a:t>Quel modèle de fiche d’observation pour les élèves de cycle 3 ?</a:t>
            </a:r>
            <a:endParaRPr lang="fr-FR" dirty="0"/>
          </a:p>
        </p:txBody>
      </p:sp>
      <p:graphicFrame>
        <p:nvGraphicFramePr>
          <p:cNvPr id="4" name="Espace réservé du contenu 3"/>
          <p:cNvGraphicFramePr>
            <a:graphicFrameLocks noGrp="1" noChangeAspect="1"/>
          </p:cNvGraphicFramePr>
          <p:nvPr>
            <p:ph idx="1"/>
            <p:extLst>
              <p:ext uri="{D42A27DB-BD31-4B8C-83A1-F6EECF244321}">
                <p14:modId xmlns:p14="http://schemas.microsoft.com/office/powerpoint/2010/main" val="4189338243"/>
              </p:ext>
            </p:extLst>
          </p:nvPr>
        </p:nvGraphicFramePr>
        <p:xfrm>
          <a:off x="2054522" y="2160588"/>
          <a:ext cx="5842993" cy="3881437"/>
        </p:xfrm>
        <a:graphic>
          <a:graphicData uri="http://schemas.openxmlformats.org/presentationml/2006/ole">
            <mc:AlternateContent xmlns:mc="http://schemas.openxmlformats.org/markup-compatibility/2006">
              <mc:Choice xmlns:v="urn:schemas-microsoft-com:vml" Requires="v">
                <p:oleObj spid="_x0000_s2054" name="Document" r:id="rId4" imgW="9793194" imgH="6506079" progId="Word.Document.8">
                  <p:embed/>
                </p:oleObj>
              </mc:Choice>
              <mc:Fallback>
                <p:oleObj name="Document" r:id="rId4" imgW="9793194" imgH="6506079" progId="Word.Document.8">
                  <p:embed/>
                  <p:pic>
                    <p:nvPicPr>
                      <p:cNvPr id="0" name=""/>
                      <p:cNvPicPr/>
                      <p:nvPr/>
                    </p:nvPicPr>
                    <p:blipFill>
                      <a:blip r:embed="rId5"/>
                      <a:stretch>
                        <a:fillRect/>
                      </a:stretch>
                    </p:blipFill>
                    <p:spPr>
                      <a:xfrm>
                        <a:off x="2054522" y="2160588"/>
                        <a:ext cx="5842993" cy="3881437"/>
                      </a:xfrm>
                      <a:prstGeom prst="rect">
                        <a:avLst/>
                      </a:prstGeom>
                    </p:spPr>
                  </p:pic>
                </p:oleObj>
              </mc:Fallback>
            </mc:AlternateContent>
          </a:graphicData>
        </a:graphic>
      </p:graphicFrame>
    </p:spTree>
    <p:extLst>
      <p:ext uri="{BB962C8B-B14F-4D97-AF65-F5344CB8AC3E}">
        <p14:creationId xmlns:p14="http://schemas.microsoft.com/office/powerpoint/2010/main" val="3715981873"/>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1115</TotalTime>
  <Words>1244</Words>
  <Application>Microsoft Office PowerPoint</Application>
  <PresentationFormat>Grand écran</PresentationFormat>
  <Paragraphs>129</Paragraphs>
  <Slides>25</Slides>
  <Notes>5</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25</vt:i4>
      </vt:variant>
    </vt:vector>
  </HeadingPairs>
  <TitlesOfParts>
    <vt:vector size="32" baseType="lpstr">
      <vt:lpstr>Arial</vt:lpstr>
      <vt:lpstr>Calibri</vt:lpstr>
      <vt:lpstr>Trebuchet MS</vt:lpstr>
      <vt:lpstr>Wingdings</vt:lpstr>
      <vt:lpstr>Wingdings 3</vt:lpstr>
      <vt:lpstr>Facette</vt:lpstr>
      <vt:lpstr>Document</vt:lpstr>
      <vt:lpstr>Vers une autre approche de la différenciation pédagogique : « Les intelligences multiples »</vt:lpstr>
      <vt:lpstr>Bibliographie</vt:lpstr>
      <vt:lpstr>La théorie des intelligences multiples</vt:lpstr>
      <vt:lpstr>Tous différents!</vt:lpstr>
      <vt:lpstr>Individualiser les enseignements.</vt:lpstr>
      <vt:lpstr>Apprendre à différencier selon les profils d’intelligence.</vt:lpstr>
      <vt:lpstr>Les huit intelligences…</vt:lpstr>
      <vt:lpstr>Les IM en élémentaire : faire connaissance avec ses élèves.</vt:lpstr>
      <vt:lpstr>Quel modèle de fiche d’observation pour les élèves de cycle 3 ?</vt:lpstr>
      <vt:lpstr>La fiche collective</vt:lpstr>
      <vt:lpstr>Présentation des intelligences aux élèves</vt:lpstr>
      <vt:lpstr>Présentation PowerPoint</vt:lpstr>
      <vt:lpstr>Première étape : la mise en œuvre</vt:lpstr>
      <vt:lpstr>Présentation PowerPoint</vt:lpstr>
      <vt:lpstr>Organisation des centres d’apprentissage</vt:lpstr>
      <vt:lpstr>Quel modèle choisir?</vt:lpstr>
      <vt:lpstr>7 centres d’apprentissage</vt:lpstr>
      <vt:lpstr>Un exemple : la Révolution française</vt:lpstr>
      <vt:lpstr>3 à 5 centres d’apprentissage par jour</vt:lpstr>
      <vt:lpstr>Des centres d’apprentissage une fois/semaine</vt:lpstr>
      <vt:lpstr>Déplacements en grand groupe dans diverses classes</vt:lpstr>
      <vt:lpstr>L’enseignement en grand groupe avec différentes approches</vt:lpstr>
      <vt:lpstr>La mise en évidence d’une intelligence particulière</vt:lpstr>
      <vt:lpstr>Les apports des IM pour les élèves</vt:lpstr>
      <vt:lpstr>Les apports des IM pour les enseignants.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 une autre approche de la différenciation pédagogique : « Les intelligences multiples »</dc:title>
  <dc:creator>Valerie</dc:creator>
  <cp:lastModifiedBy>Valerie</cp:lastModifiedBy>
  <cp:revision>61</cp:revision>
  <dcterms:created xsi:type="dcterms:W3CDTF">2014-12-10T09:11:10Z</dcterms:created>
  <dcterms:modified xsi:type="dcterms:W3CDTF">2015-01-26T14:29:32Z</dcterms:modified>
</cp:coreProperties>
</file>