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7" d="100"/>
          <a:sy n="87" d="100"/>
        </p:scale>
        <p:origin x="696"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3E5EE6-3A42-4FF8-95BD-36840F00FEB4}" type="datetimeFigureOut">
              <a:rPr lang="fr-FR" smtClean="0"/>
              <a:t>26/01/2015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0277A-C178-4D6E-A875-F9A3C1F20671}" type="slidenum">
              <a:rPr lang="fr-FR" smtClean="0"/>
              <a:t>‹N°›</a:t>
            </a:fld>
            <a:endParaRPr lang="fr-FR"/>
          </a:p>
        </p:txBody>
      </p:sp>
    </p:spTree>
    <p:extLst>
      <p:ext uri="{BB962C8B-B14F-4D97-AF65-F5344CB8AC3E}">
        <p14:creationId xmlns:p14="http://schemas.microsoft.com/office/powerpoint/2010/main" val="241647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s’agit de s’appuyer sur des capacités naturellement</a:t>
            </a:r>
            <a:r>
              <a:rPr lang="fr-FR" baseline="0" dirty="0" smtClean="0"/>
              <a:t> plus développées pour développer les autres. </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3</a:t>
            </a:fld>
            <a:endParaRPr lang="fr-FR"/>
          </a:p>
        </p:txBody>
      </p:sp>
    </p:spTree>
    <p:extLst>
      <p:ext uri="{BB962C8B-B14F-4D97-AF65-F5344CB8AC3E}">
        <p14:creationId xmlns:p14="http://schemas.microsoft.com/office/powerpoint/2010/main" val="74385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Face à cette hétérogénéité des élèves, souvent présentée comme un frein aux apprentissages, le prisme des intelligences</a:t>
            </a:r>
            <a:r>
              <a:rPr lang="fr-FR" baseline="0" dirty="0" smtClean="0"/>
              <a:t> multiples peut apporter un éclairage nouveau et enrichir les pratiques de différenciation. </a:t>
            </a:r>
          </a:p>
          <a:p>
            <a:r>
              <a:rPr lang="fr-FR" baseline="0" dirty="0" smtClean="0"/>
              <a:t>Il ne s’agit pas pour autant de suivre un modèle unique, il fait adapter cette théorie à toute situation d’apprentissage et à tout contexte de classe en fonction des difficultés et des besoins, en terme de diversification des approches notionnelles.</a:t>
            </a:r>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5</a:t>
            </a:fld>
            <a:endParaRPr lang="fr-FR"/>
          </a:p>
        </p:txBody>
      </p:sp>
    </p:spTree>
    <p:extLst>
      <p:ext uri="{BB962C8B-B14F-4D97-AF65-F5344CB8AC3E}">
        <p14:creationId xmlns:p14="http://schemas.microsoft.com/office/powerpoint/2010/main" val="337583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partenariat avec une ludothèque permet d’emprunter une grande variété de jeux ajustés aux différentes intelligences.</a:t>
            </a:r>
          </a:p>
          <a:p>
            <a:r>
              <a:rPr lang="fr-FR" dirty="0" smtClean="0"/>
              <a:t>Les espaces sont aménagés géographiquement de manière bien distinctes.</a:t>
            </a:r>
          </a:p>
          <a:p>
            <a:r>
              <a:rPr lang="fr-FR" dirty="0" smtClean="0"/>
              <a:t>Le postulat est que les élèves seront intéressés,</a:t>
            </a:r>
            <a:r>
              <a:rPr lang="fr-FR" baseline="0" dirty="0" smtClean="0"/>
              <a:t> ou retourneront dans les activités où leurs intelligences sont fortes.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9</a:t>
            </a:fld>
            <a:endParaRPr lang="fr-FR"/>
          </a:p>
        </p:txBody>
      </p:sp>
    </p:spTree>
    <p:extLst>
      <p:ext uri="{BB962C8B-B14F-4D97-AF65-F5344CB8AC3E}">
        <p14:creationId xmlns:p14="http://schemas.microsoft.com/office/powerpoint/2010/main" val="1669378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au tableau les schémas de photographie par élève, ou en collectif.</a:t>
            </a:r>
          </a:p>
          <a:p>
            <a:r>
              <a:rPr lang="fr-FR" dirty="0" smtClean="0"/>
              <a:t>Faire</a:t>
            </a:r>
            <a:r>
              <a:rPr lang="fr-FR" baseline="0" dirty="0" smtClean="0"/>
              <a:t> un schéma de l’organigramme pour la préparation de classe.</a:t>
            </a:r>
          </a:p>
          <a:p>
            <a:endParaRPr lang="fr-FR" dirty="0"/>
          </a:p>
        </p:txBody>
      </p:sp>
      <p:sp>
        <p:nvSpPr>
          <p:cNvPr id="4" name="Espace réservé du numéro de diapositive 3"/>
          <p:cNvSpPr>
            <a:spLocks noGrp="1"/>
          </p:cNvSpPr>
          <p:nvPr>
            <p:ph type="sldNum" sz="quarter" idx="10"/>
          </p:nvPr>
        </p:nvSpPr>
        <p:spPr/>
        <p:txBody>
          <a:bodyPr/>
          <a:lstStyle/>
          <a:p>
            <a:fld id="{9BF0277A-C178-4D6E-A875-F9A3C1F20671}" type="slidenum">
              <a:rPr lang="fr-FR" smtClean="0"/>
              <a:t>11</a:t>
            </a:fld>
            <a:endParaRPr lang="fr-FR"/>
          </a:p>
        </p:txBody>
      </p:sp>
    </p:spTree>
    <p:extLst>
      <p:ext uri="{BB962C8B-B14F-4D97-AF65-F5344CB8AC3E}">
        <p14:creationId xmlns:p14="http://schemas.microsoft.com/office/powerpoint/2010/main" val="99466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7067" y="2265218"/>
            <a:ext cx="7766936" cy="1785618"/>
          </a:xfrm>
        </p:spPr>
        <p:txBody>
          <a:bodyPr/>
          <a:lstStyle/>
          <a:p>
            <a:r>
              <a:rPr lang="fr-FR" sz="4000" dirty="0" smtClean="0"/>
              <a:t>Vers une autre approche de la différenciation pédagogique :</a:t>
            </a:r>
            <a:br>
              <a:rPr lang="fr-FR" sz="4000" dirty="0" smtClean="0"/>
            </a:br>
            <a:r>
              <a:rPr lang="fr-FR" sz="4000" dirty="0" smtClean="0"/>
              <a:t>« Les intelligences multiples »</a:t>
            </a:r>
            <a:endParaRPr lang="fr-FR" sz="4000" dirty="0"/>
          </a:p>
        </p:txBody>
      </p:sp>
      <p:sp>
        <p:nvSpPr>
          <p:cNvPr id="3" name="Sous-titre 2"/>
          <p:cNvSpPr>
            <a:spLocks noGrp="1"/>
          </p:cNvSpPr>
          <p:nvPr>
            <p:ph type="subTitle" idx="1"/>
          </p:nvPr>
        </p:nvSpPr>
        <p:spPr/>
        <p:txBody>
          <a:bodyPr/>
          <a:lstStyle/>
          <a:p>
            <a:r>
              <a:rPr lang="fr-FR" dirty="0" smtClean="0"/>
              <a:t>Cycle 1</a:t>
            </a:r>
          </a:p>
          <a:p>
            <a:endParaRPr lang="fr-FR" dirty="0"/>
          </a:p>
        </p:txBody>
      </p:sp>
    </p:spTree>
    <p:extLst>
      <p:ext uri="{BB962C8B-B14F-4D97-AF65-F5344CB8AC3E}">
        <p14:creationId xmlns:p14="http://schemas.microsoft.com/office/powerpoint/2010/main" val="10488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a:t>
            </a:r>
            <a:endParaRPr lang="fr-FR" dirty="0"/>
          </a:p>
        </p:txBody>
      </p:sp>
      <p:sp>
        <p:nvSpPr>
          <p:cNvPr id="3" name="Espace réservé du contenu 2"/>
          <p:cNvSpPr>
            <a:spLocks noGrp="1"/>
          </p:cNvSpPr>
          <p:nvPr>
            <p:ph idx="1"/>
          </p:nvPr>
        </p:nvSpPr>
        <p:spPr>
          <a:xfrm>
            <a:off x="677334" y="1930401"/>
            <a:ext cx="8596668" cy="4110962"/>
          </a:xfrm>
        </p:spPr>
        <p:txBody>
          <a:bodyPr>
            <a:normAutofit lnSpcReduction="10000"/>
          </a:bodyPr>
          <a:lstStyle/>
          <a:p>
            <a:r>
              <a:rPr lang="fr-FR" dirty="0" smtClean="0"/>
              <a:t>Chaque classe passe dans la salle par demi-groupe, pour une durée qui varie selon l’âge (1/4 d’heure en PS à 20, 25 minutes en GS). L’autre demi-groupe reste en classe avec l’ATSEM</a:t>
            </a:r>
          </a:p>
          <a:p>
            <a:r>
              <a:rPr lang="fr-FR" u="sng" dirty="0" smtClean="0"/>
              <a:t>1</a:t>
            </a:r>
            <a:r>
              <a:rPr lang="fr-FR" u="sng" baseline="30000" dirty="0" smtClean="0"/>
              <a:t>ère</a:t>
            </a:r>
            <a:r>
              <a:rPr lang="fr-FR" u="sng" dirty="0" smtClean="0"/>
              <a:t> séance </a:t>
            </a:r>
            <a:r>
              <a:rPr lang="fr-FR" dirty="0" smtClean="0"/>
              <a:t>: La phase de découverte, d’exploration des ateliers.</a:t>
            </a:r>
          </a:p>
          <a:p>
            <a:r>
              <a:rPr lang="fr-FR" dirty="0" smtClean="0"/>
              <a:t>Consigne : « vous allez dans les ateliers pour choisir celui que vous préférez »</a:t>
            </a:r>
          </a:p>
          <a:p>
            <a:r>
              <a:rPr lang="fr-FR" dirty="0" smtClean="0"/>
              <a:t>Les enfants vont dans les ateliers librement. L’enseignant régule la durée en frappant dans les mains pour procéder au changement des ateliers. </a:t>
            </a:r>
          </a:p>
          <a:p>
            <a:r>
              <a:rPr lang="fr-FR" u="sng" dirty="0" smtClean="0"/>
              <a:t>2</a:t>
            </a:r>
            <a:r>
              <a:rPr lang="fr-FR" u="sng" baseline="30000" dirty="0" smtClean="0"/>
              <a:t>ème</a:t>
            </a:r>
            <a:r>
              <a:rPr lang="fr-FR" u="sng" dirty="0" smtClean="0"/>
              <a:t> séance </a:t>
            </a:r>
            <a:r>
              <a:rPr lang="fr-FR" dirty="0" smtClean="0"/>
              <a:t>: Phase d’appropriation des ateliers.</a:t>
            </a:r>
          </a:p>
          <a:p>
            <a:r>
              <a:rPr lang="fr-FR" dirty="0" smtClean="0"/>
              <a:t>Consigne : « vous allez dans l’atelier que vous préférez »</a:t>
            </a:r>
          </a:p>
          <a:p>
            <a:r>
              <a:rPr lang="fr-FR" dirty="0" smtClean="0"/>
              <a:t>Les enfants peuvent privilégier un atelier ou plusieurs selon leur préférence.</a:t>
            </a:r>
          </a:p>
          <a:p>
            <a:r>
              <a:rPr lang="fr-FR" dirty="0" smtClean="0"/>
              <a:t>Chaque classe passe dans la salle par demi-groupe durant 15 minutes à une demi-heure selon la tranche d’âge.</a:t>
            </a:r>
          </a:p>
          <a:p>
            <a:endParaRPr lang="fr-FR" dirty="0"/>
          </a:p>
        </p:txBody>
      </p:sp>
    </p:spTree>
    <p:extLst>
      <p:ext uri="{BB962C8B-B14F-4D97-AF65-F5344CB8AC3E}">
        <p14:creationId xmlns:p14="http://schemas.microsoft.com/office/powerpoint/2010/main" val="1506251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a:t>
            </a:r>
            <a:endParaRPr lang="fr-FR" dirty="0"/>
          </a:p>
        </p:txBody>
      </p:sp>
      <p:sp>
        <p:nvSpPr>
          <p:cNvPr id="3" name="Espace réservé du contenu 2"/>
          <p:cNvSpPr>
            <a:spLocks noGrp="1"/>
          </p:cNvSpPr>
          <p:nvPr>
            <p:ph idx="1"/>
          </p:nvPr>
        </p:nvSpPr>
        <p:spPr/>
        <p:txBody>
          <a:bodyPr/>
          <a:lstStyle/>
          <a:p>
            <a:r>
              <a:rPr lang="fr-FR" u="sng" dirty="0" smtClean="0"/>
              <a:t>3</a:t>
            </a:r>
            <a:r>
              <a:rPr lang="fr-FR" u="sng" baseline="30000" dirty="0" smtClean="0"/>
              <a:t>ème</a:t>
            </a:r>
            <a:r>
              <a:rPr lang="fr-FR" u="sng" dirty="0" smtClean="0"/>
              <a:t> séance </a:t>
            </a:r>
            <a:r>
              <a:rPr lang="fr-FR" dirty="0" smtClean="0"/>
              <a:t>: Phase d’autonomie.</a:t>
            </a:r>
          </a:p>
          <a:p>
            <a:r>
              <a:rPr lang="fr-FR" dirty="0" smtClean="0"/>
              <a:t>Vous conduisez cette fois-ci les élèves dans la salle de motricité sans donner de consigne.</a:t>
            </a:r>
          </a:p>
          <a:p>
            <a:pPr marL="0" indent="0">
              <a:buNone/>
            </a:pPr>
            <a:r>
              <a:rPr lang="fr-FR" dirty="0" smtClean="0"/>
              <a:t>Utilisez le tableau d’observables pour affiner votre connaissance des élèves.</a:t>
            </a:r>
          </a:p>
          <a:p>
            <a:pPr marL="0" indent="0">
              <a:buNone/>
            </a:pPr>
            <a:r>
              <a:rPr lang="fr-FR" dirty="0" smtClean="0"/>
              <a:t>Une photo de classe pas comme les autres! Ce tableau vous donnera une vue d’ensemble des intelligences dominantes de chaque enfant.</a:t>
            </a:r>
          </a:p>
          <a:p>
            <a:pPr marL="0" indent="0">
              <a:buNone/>
            </a:pPr>
            <a:r>
              <a:rPr lang="fr-FR" dirty="0" smtClean="0"/>
              <a:t>Cette démarche vous permettra ensuite d’organiser les séances d’apprentissage dans votre classe par ateliers d’intelligences multiples.</a:t>
            </a:r>
          </a:p>
          <a:p>
            <a:pPr marL="0" indent="0">
              <a:buNone/>
            </a:pPr>
            <a:endParaRPr lang="fr-FR" dirty="0"/>
          </a:p>
          <a:p>
            <a:pPr marL="0" indent="0">
              <a:buNone/>
            </a:pPr>
            <a:r>
              <a:rPr lang="fr-FR" dirty="0" smtClean="0"/>
              <a:t>A vous de jouer!</a:t>
            </a:r>
            <a:endParaRPr lang="fr-FR" dirty="0"/>
          </a:p>
        </p:txBody>
      </p:sp>
    </p:spTree>
    <p:extLst>
      <p:ext uri="{BB962C8B-B14F-4D97-AF65-F5344CB8AC3E}">
        <p14:creationId xmlns:p14="http://schemas.microsoft.com/office/powerpoint/2010/main" val="3439708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élèves</a:t>
            </a:r>
            <a:endParaRPr lang="fr-FR" dirty="0"/>
          </a:p>
        </p:txBody>
      </p:sp>
      <p:sp>
        <p:nvSpPr>
          <p:cNvPr id="3" name="Espace réservé du contenu 2"/>
          <p:cNvSpPr>
            <a:spLocks noGrp="1"/>
          </p:cNvSpPr>
          <p:nvPr>
            <p:ph idx="1"/>
          </p:nvPr>
        </p:nvSpPr>
        <p:spPr/>
        <p:txBody>
          <a:bodyPr/>
          <a:lstStyle/>
          <a:p>
            <a:r>
              <a:rPr lang="fr-FR" dirty="0" smtClean="0"/>
              <a:t>Ils se montrent globalement beaucoup plus motivés.</a:t>
            </a:r>
          </a:p>
          <a:p>
            <a:r>
              <a:rPr lang="fr-FR" dirty="0" smtClean="0"/>
              <a:t>Ils expriment tout leur potentiel, souvent au-delà des attentes des enseignants.</a:t>
            </a:r>
          </a:p>
          <a:p>
            <a:r>
              <a:rPr lang="fr-FR" dirty="0" smtClean="0"/>
              <a:t>Ils prennent confiance en eux, en prenant conscience qu’ils peuvent tout aussi bien réussir que leurs camarades, en utilisant d’autres chemins d’accès.</a:t>
            </a:r>
          </a:p>
          <a:p>
            <a:r>
              <a:rPr lang="fr-FR" dirty="0" smtClean="0"/>
              <a:t>La démarche des IM est une source de progrès.</a:t>
            </a:r>
          </a:p>
          <a:p>
            <a:r>
              <a:rPr lang="fr-FR" dirty="0" smtClean="0"/>
              <a:t>Enfin, l’autonomie est renforcée par l’habitude que prennent les élèves en gérant leur participation aux différents ateliers.</a:t>
            </a:r>
          </a:p>
          <a:p>
            <a:endParaRPr lang="fr-FR" dirty="0"/>
          </a:p>
        </p:txBody>
      </p:sp>
    </p:spTree>
    <p:extLst>
      <p:ext uri="{BB962C8B-B14F-4D97-AF65-F5344CB8AC3E}">
        <p14:creationId xmlns:p14="http://schemas.microsoft.com/office/powerpoint/2010/main" val="3058547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apports des IM pour les enseignants.</a:t>
            </a:r>
            <a:endParaRPr lang="fr-FR" dirty="0"/>
          </a:p>
        </p:txBody>
      </p:sp>
      <p:sp>
        <p:nvSpPr>
          <p:cNvPr id="3" name="Espace réservé du contenu 2"/>
          <p:cNvSpPr>
            <a:spLocks noGrp="1"/>
          </p:cNvSpPr>
          <p:nvPr>
            <p:ph idx="1"/>
          </p:nvPr>
        </p:nvSpPr>
        <p:spPr/>
        <p:txBody>
          <a:bodyPr/>
          <a:lstStyle/>
          <a:p>
            <a:r>
              <a:rPr lang="fr-FR" dirty="0" smtClean="0"/>
              <a:t>La mise en place des IM change des pratiques de classe conventionnelles et oblige l’enseignant à se poser bien plus de questions!</a:t>
            </a:r>
          </a:p>
          <a:p>
            <a:r>
              <a:rPr lang="fr-FR" dirty="0" smtClean="0"/>
              <a:t>Utiliser les IM c’est faire le choix d’un changement de posture pédagogique!</a:t>
            </a:r>
          </a:p>
          <a:p>
            <a:r>
              <a:rPr lang="fr-FR" dirty="0" smtClean="0"/>
              <a:t>Il doit prendre soin de développer toutes les formes d’intelligence.</a:t>
            </a:r>
          </a:p>
          <a:p>
            <a:r>
              <a:rPr lang="fr-FR" dirty="0" smtClean="0"/>
              <a:t>L’enseignant organise et accompagne en début de séquence, puis il apporte les connaissances</a:t>
            </a:r>
            <a:r>
              <a:rPr lang="fr-FR" dirty="0"/>
              <a:t> </a:t>
            </a:r>
            <a:r>
              <a:rPr lang="fr-FR" dirty="0" smtClean="0"/>
              <a:t>et synthétise l’ensemble des acquis pour structurer les savoirs.</a:t>
            </a:r>
          </a:p>
          <a:p>
            <a:endParaRPr lang="fr-FR" dirty="0"/>
          </a:p>
          <a:p>
            <a:r>
              <a:rPr lang="fr-FR" dirty="0" smtClean="0"/>
              <a:t>A vous de jouer!</a:t>
            </a:r>
          </a:p>
          <a:p>
            <a:endParaRPr lang="fr-FR" dirty="0"/>
          </a:p>
        </p:txBody>
      </p:sp>
    </p:spTree>
    <p:extLst>
      <p:ext uri="{BB962C8B-B14F-4D97-AF65-F5344CB8AC3E}">
        <p14:creationId xmlns:p14="http://schemas.microsoft.com/office/powerpoint/2010/main" val="418672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sp>
        <p:nvSpPr>
          <p:cNvPr id="3" name="Espace réservé du contenu 2"/>
          <p:cNvSpPr>
            <a:spLocks noGrp="1"/>
          </p:cNvSpPr>
          <p:nvPr>
            <p:ph idx="1"/>
          </p:nvPr>
        </p:nvSpPr>
        <p:spPr/>
        <p:txBody>
          <a:bodyPr/>
          <a:lstStyle/>
          <a:p>
            <a:r>
              <a:rPr lang="fr-FR" u="sng" dirty="0" smtClean="0"/>
              <a:t>A l’école des Intelligences multiples</a:t>
            </a:r>
            <a:r>
              <a:rPr lang="fr-FR" dirty="0" smtClean="0"/>
              <a:t>, Bruno </a:t>
            </a:r>
            <a:r>
              <a:rPr lang="fr-FR" dirty="0" err="1" smtClean="0"/>
              <a:t>Hourst</a:t>
            </a:r>
            <a:r>
              <a:rPr lang="fr-FR" dirty="0" smtClean="0"/>
              <a:t>. Hachette Education. Collection Profession Enseignant. 2006.</a:t>
            </a:r>
          </a:p>
          <a:p>
            <a:endParaRPr lang="fr-FR" dirty="0" smtClean="0"/>
          </a:p>
          <a:p>
            <a:r>
              <a:rPr lang="fr-FR" u="sng" dirty="0" smtClean="0"/>
              <a:t>Les intelligences multiples,</a:t>
            </a:r>
            <a:r>
              <a:rPr lang="fr-FR" dirty="0" smtClean="0"/>
              <a:t> Bruce Campbell. Guide pratique. Adaptation française : Gervais </a:t>
            </a:r>
            <a:r>
              <a:rPr lang="fr-FR" dirty="0" err="1" smtClean="0"/>
              <a:t>Sirois</a:t>
            </a:r>
            <a:r>
              <a:rPr lang="fr-FR" dirty="0" smtClean="0"/>
              <a:t>. Collection </a:t>
            </a:r>
            <a:r>
              <a:rPr lang="fr-FR" dirty="0" err="1" smtClean="0"/>
              <a:t>Chenelière</a:t>
            </a:r>
            <a:r>
              <a:rPr lang="fr-FR" dirty="0" smtClean="0"/>
              <a:t> Education. </a:t>
            </a:r>
            <a:endParaRPr lang="fr-FR" dirty="0"/>
          </a:p>
        </p:txBody>
      </p:sp>
    </p:spTree>
    <p:extLst>
      <p:ext uri="{BB962C8B-B14F-4D97-AF65-F5344CB8AC3E}">
        <p14:creationId xmlns:p14="http://schemas.microsoft.com/office/powerpoint/2010/main" val="16865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Apprendre à tracer des lignes droites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8353" y="2160588"/>
            <a:ext cx="2735332" cy="3881437"/>
          </a:xfrm>
        </p:spPr>
      </p:pic>
    </p:spTree>
    <p:extLst>
      <p:ext uri="{BB962C8B-B14F-4D97-AF65-F5344CB8AC3E}">
        <p14:creationId xmlns:p14="http://schemas.microsoft.com/office/powerpoint/2010/main" val="3855667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théorie des intelligences multiples</a:t>
            </a:r>
            <a:endParaRPr lang="fr-FR" dirty="0"/>
          </a:p>
        </p:txBody>
      </p:sp>
      <p:sp>
        <p:nvSpPr>
          <p:cNvPr id="3" name="Espace réservé du contenu 2"/>
          <p:cNvSpPr>
            <a:spLocks noGrp="1"/>
          </p:cNvSpPr>
          <p:nvPr>
            <p:ph idx="1"/>
          </p:nvPr>
        </p:nvSpPr>
        <p:spPr/>
        <p:txBody>
          <a:bodyPr/>
          <a:lstStyle/>
          <a:p>
            <a:r>
              <a:rPr lang="fr-FR" dirty="0" smtClean="0"/>
              <a:t>L’</a:t>
            </a:r>
            <a:r>
              <a:rPr lang="fr-FR" u="sng" dirty="0" smtClean="0"/>
              <a:t>intelligence</a:t>
            </a:r>
            <a:r>
              <a:rPr lang="fr-FR" dirty="0" smtClean="0"/>
              <a:t> est l’ensemble des facultés mentales permettant de comprendre les choses et les faits, de découvrir les relations entre eux et d’aboutir à la connaissance </a:t>
            </a:r>
            <a:r>
              <a:rPr lang="fr-FR" b="1" dirty="0" smtClean="0"/>
              <a:t>conceptuelle</a:t>
            </a:r>
            <a:r>
              <a:rPr lang="fr-FR" dirty="0" smtClean="0"/>
              <a:t> et </a:t>
            </a:r>
            <a:r>
              <a:rPr lang="fr-FR" b="1" dirty="0" smtClean="0"/>
              <a:t>notionnelle </a:t>
            </a:r>
            <a:r>
              <a:rPr lang="fr-FR" dirty="0" smtClean="0"/>
              <a:t>(par opposition à la sensation et à l’intuition).</a:t>
            </a:r>
          </a:p>
          <a:p>
            <a:r>
              <a:rPr lang="fr-FR" dirty="0" smtClean="0"/>
              <a:t>La théorie des intelligences multiples suggère qu’il existe plusieurs types d’intelligences chez l’enfant d’âge scolaire et aussi par extension chez l’homme.</a:t>
            </a:r>
          </a:p>
          <a:p>
            <a:r>
              <a:rPr lang="fr-FR" dirty="0" smtClean="0"/>
              <a:t>Cette théorie a été proposée pour la première fois par Howard Gardner en 1983. Il apporte un nouveau point de vue sur cette notion complexe d’intelligence en ajoutant tout simplement un « s » à ce mot.</a:t>
            </a:r>
            <a:endParaRPr lang="fr-FR" dirty="0"/>
          </a:p>
        </p:txBody>
      </p:sp>
    </p:spTree>
    <p:extLst>
      <p:ext uri="{BB962C8B-B14F-4D97-AF65-F5344CB8AC3E}">
        <p14:creationId xmlns:p14="http://schemas.microsoft.com/office/powerpoint/2010/main" val="1485066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Tous différents!</a:t>
            </a:r>
            <a:endParaRPr lang="fr-FR" dirty="0"/>
          </a:p>
        </p:txBody>
      </p:sp>
      <p:sp>
        <p:nvSpPr>
          <p:cNvPr id="3" name="Espace réservé du contenu 2"/>
          <p:cNvSpPr>
            <a:spLocks noGrp="1"/>
          </p:cNvSpPr>
          <p:nvPr>
            <p:ph idx="1"/>
          </p:nvPr>
        </p:nvSpPr>
        <p:spPr/>
        <p:txBody>
          <a:bodyPr/>
          <a:lstStyle/>
          <a:p>
            <a:r>
              <a:rPr lang="fr-FR" dirty="0" smtClean="0"/>
              <a:t>Nous sommes tous différents et les élèves le sont aussi.</a:t>
            </a:r>
          </a:p>
          <a:p>
            <a:r>
              <a:rPr lang="fr-FR" dirty="0" smtClean="0"/>
              <a:t>Ils n’ont pas les mêmes codes culturels, ni les mêmes acquis, ni la même histoire personnelle...</a:t>
            </a:r>
            <a:endParaRPr lang="fr-FR" dirty="0"/>
          </a:p>
          <a:p>
            <a:r>
              <a:rPr lang="fr-FR" dirty="0" smtClean="0"/>
              <a:t>En résumé, nous possédons tous (élèves et adultes) une infinie diversité de capacités humaines, et ceci dans toute culture et dans tout contexte social!</a:t>
            </a:r>
          </a:p>
          <a:p>
            <a:r>
              <a:rPr lang="fr-FR" dirty="0" smtClean="0"/>
              <a:t>Chaque individu dispose donc de plusieurs types d’intelligences, pour lesquelles il a naturellement une plus ou moins grande compétence.</a:t>
            </a:r>
          </a:p>
          <a:p>
            <a:r>
              <a:rPr lang="fr-FR" dirty="0" smtClean="0"/>
              <a:t>L’école doit changer son regard sur sa manière de considérer les apprenants…</a:t>
            </a:r>
            <a:endParaRPr lang="fr-FR" dirty="0"/>
          </a:p>
        </p:txBody>
      </p:sp>
    </p:spTree>
    <p:extLst>
      <p:ext uri="{BB962C8B-B14F-4D97-AF65-F5344CB8AC3E}">
        <p14:creationId xmlns:p14="http://schemas.microsoft.com/office/powerpoint/2010/main" val="47527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Individualiser les enseignements.</a:t>
            </a:r>
            <a:endParaRPr lang="fr-FR" dirty="0"/>
          </a:p>
        </p:txBody>
      </p:sp>
      <p:sp>
        <p:nvSpPr>
          <p:cNvPr id="3" name="Espace réservé du contenu 2"/>
          <p:cNvSpPr>
            <a:spLocks noGrp="1"/>
          </p:cNvSpPr>
          <p:nvPr>
            <p:ph idx="1"/>
          </p:nvPr>
        </p:nvSpPr>
        <p:spPr/>
        <p:txBody>
          <a:bodyPr/>
          <a:lstStyle/>
          <a:p>
            <a:r>
              <a:rPr lang="fr-FR" dirty="0" smtClean="0"/>
              <a:t>« </a:t>
            </a:r>
            <a:r>
              <a:rPr lang="fr-FR" i="1" dirty="0" smtClean="0"/>
              <a:t>L’essence de la théorie des intelligences multiples est le respect des nombreuses différences parmi les individus, les innombrables variations dans leurs manières d’apprendre, les différents modes par lesquels ils peuvent être évalués, et les manières presque infinies par lesquelles ils peuvent laisser leur trace dans le monde. </a:t>
            </a:r>
            <a:r>
              <a:rPr lang="fr-FR" dirty="0" smtClean="0"/>
              <a:t>» Howard Gardner.</a:t>
            </a:r>
          </a:p>
          <a:p>
            <a:r>
              <a:rPr lang="fr-FR" dirty="0" smtClean="0"/>
              <a:t>Le questionnement relatif à la gestion des groupes hétérogènes en classe, avec des élèves tous différents, regroupés dans une même tranche d’âge pour y acquérir au même moment les mêmes apprentissages, interroge bon nombre d’enseignants!</a:t>
            </a:r>
          </a:p>
          <a:p>
            <a:r>
              <a:rPr lang="fr-FR" dirty="0" smtClean="0"/>
              <a:t>Vers une pédagogie au prisme des intelligences multiples…</a:t>
            </a:r>
            <a:endParaRPr lang="fr-FR" dirty="0"/>
          </a:p>
        </p:txBody>
      </p:sp>
    </p:spTree>
    <p:extLst>
      <p:ext uri="{BB962C8B-B14F-4D97-AF65-F5344CB8AC3E}">
        <p14:creationId xmlns:p14="http://schemas.microsoft.com/office/powerpoint/2010/main" val="32834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huit intelligences…</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2058662"/>
            <a:ext cx="8596312" cy="2381178"/>
          </a:xfrm>
        </p:spPr>
      </p:pic>
    </p:spTree>
    <p:extLst>
      <p:ext uri="{BB962C8B-B14F-4D97-AF65-F5344CB8AC3E}">
        <p14:creationId xmlns:p14="http://schemas.microsoft.com/office/powerpoint/2010/main" val="2584771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Apprendre à différencier selon les profils d’intelligence.</a:t>
            </a:r>
            <a:endParaRPr lang="fr-FR" dirty="0"/>
          </a:p>
        </p:txBody>
      </p:sp>
      <p:sp>
        <p:nvSpPr>
          <p:cNvPr id="3" name="Espace réservé du contenu 2"/>
          <p:cNvSpPr>
            <a:spLocks noGrp="1"/>
          </p:cNvSpPr>
          <p:nvPr>
            <p:ph idx="1"/>
          </p:nvPr>
        </p:nvSpPr>
        <p:spPr/>
        <p:txBody>
          <a:bodyPr/>
          <a:lstStyle/>
          <a:p>
            <a:r>
              <a:rPr lang="fr-FR" dirty="0" smtClean="0"/>
              <a:t>Exploiter les intelligences multiples signifie que l’on offre aux élèves la possibilité d’utiliser des intelligences autres que les intelligences linguistique et logico-mathématiques dans leur travail quotidien en classe.</a:t>
            </a:r>
          </a:p>
          <a:p>
            <a:r>
              <a:rPr lang="fr-FR" dirty="0" smtClean="0"/>
              <a:t>Exploiter les intelligences multiples permet à l’enseignant de mieux comprendre comment apprennent ses élèves et donc d’enrichir son enseignement pour mieux les toucher.</a:t>
            </a:r>
          </a:p>
          <a:p>
            <a:endParaRPr lang="fr-FR" dirty="0" smtClean="0"/>
          </a:p>
          <a:p>
            <a:r>
              <a:rPr lang="fr-FR" i="1" dirty="0" smtClean="0"/>
              <a:t>Le but de l’école, c’est d’apprendre à chaque enfant à rencontrer l’autre</a:t>
            </a:r>
            <a:r>
              <a:rPr lang="fr-FR" dirty="0" smtClean="0"/>
              <a:t>. Albert </a:t>
            </a:r>
            <a:r>
              <a:rPr lang="fr-FR" dirty="0" err="1" smtClean="0"/>
              <a:t>Jacquart</a:t>
            </a:r>
            <a:r>
              <a:rPr lang="fr-FR" dirty="0" smtClean="0"/>
              <a:t>.</a:t>
            </a:r>
            <a:endParaRPr lang="fr-FR" dirty="0"/>
          </a:p>
        </p:txBody>
      </p:sp>
    </p:spTree>
    <p:extLst>
      <p:ext uri="{BB962C8B-B14F-4D97-AF65-F5344CB8AC3E}">
        <p14:creationId xmlns:p14="http://schemas.microsoft.com/office/powerpoint/2010/main" val="2973680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IM en maternelle : faire connaissance avec ses élèves.</a:t>
            </a:r>
            <a:endParaRPr lang="fr-FR" dirty="0"/>
          </a:p>
        </p:txBody>
      </p:sp>
      <p:sp>
        <p:nvSpPr>
          <p:cNvPr id="3" name="Espace réservé du contenu 2"/>
          <p:cNvSpPr>
            <a:spLocks noGrp="1"/>
          </p:cNvSpPr>
          <p:nvPr>
            <p:ph idx="1"/>
          </p:nvPr>
        </p:nvSpPr>
        <p:spPr/>
        <p:txBody>
          <a:bodyPr/>
          <a:lstStyle/>
          <a:p>
            <a:r>
              <a:rPr lang="fr-FR" dirty="0" smtClean="0"/>
              <a:t>L’observation fine des élèves permet de préciser pour chacun les intelligences fortes et faibles.</a:t>
            </a:r>
          </a:p>
          <a:p>
            <a:r>
              <a:rPr lang="fr-FR" dirty="0" smtClean="0"/>
              <a:t>Cette observation peut être renouvelée plusieurs fois dans l’année pour constater l’évolution des élèves.</a:t>
            </a:r>
          </a:p>
          <a:p>
            <a:r>
              <a:rPr lang="fr-FR" dirty="0" smtClean="0"/>
              <a:t>La démarche pédagogique mise en œuvre dans la classe doit ensuite s’appuyer régulièrement sur les intelligences « fortes » de l’élève, pour lui donner confiance en lui et le faire entrer positivement dans les apprentissages.</a:t>
            </a:r>
          </a:p>
        </p:txBody>
      </p:sp>
    </p:spTree>
    <p:extLst>
      <p:ext uri="{BB962C8B-B14F-4D97-AF65-F5344CB8AC3E}">
        <p14:creationId xmlns:p14="http://schemas.microsoft.com/office/powerpoint/2010/main" val="2082317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Première étape : l’observation</a:t>
            </a:r>
            <a:endParaRPr lang="fr-FR" dirty="0"/>
          </a:p>
        </p:txBody>
      </p:sp>
      <p:sp>
        <p:nvSpPr>
          <p:cNvPr id="3" name="Espace réservé du contenu 2"/>
          <p:cNvSpPr>
            <a:spLocks noGrp="1"/>
          </p:cNvSpPr>
          <p:nvPr>
            <p:ph idx="1"/>
          </p:nvPr>
        </p:nvSpPr>
        <p:spPr/>
        <p:txBody>
          <a:bodyPr/>
          <a:lstStyle/>
          <a:p>
            <a:r>
              <a:rPr lang="fr-FR" dirty="0" smtClean="0"/>
              <a:t>Il est préférable d’utiliser un cadre différent de celui de la classe habituelle</a:t>
            </a:r>
          </a:p>
          <a:p>
            <a:r>
              <a:rPr lang="fr-FR" dirty="0" smtClean="0"/>
              <a:t>Il faut donner une impression de nouveauté</a:t>
            </a:r>
          </a:p>
          <a:p>
            <a:r>
              <a:rPr lang="fr-FR" dirty="0" smtClean="0"/>
              <a:t>Il faut gommer les obligations de résultats immédiats</a:t>
            </a:r>
          </a:p>
          <a:p>
            <a:endParaRPr lang="fr-FR" dirty="0"/>
          </a:p>
          <a:p>
            <a:r>
              <a:rPr lang="fr-FR" dirty="0" smtClean="0"/>
              <a:t>On utilise </a:t>
            </a:r>
            <a:r>
              <a:rPr lang="fr-FR" b="1" dirty="0" smtClean="0"/>
              <a:t>la salle de motricité</a:t>
            </a:r>
            <a:r>
              <a:rPr lang="fr-FR" dirty="0" smtClean="0"/>
              <a:t>!</a:t>
            </a:r>
          </a:p>
          <a:p>
            <a:r>
              <a:rPr lang="fr-FR" dirty="0" smtClean="0"/>
              <a:t>Durant une semaine, la salle est organisée en 6 coins regroupant les 6 intelligences « palpables ». Les intelligences intra- et interpersonnelles sont observées lors des différents déplacements des enfants dans la salle.</a:t>
            </a:r>
            <a:endParaRPr lang="fr-FR" dirty="0"/>
          </a:p>
        </p:txBody>
      </p:sp>
    </p:spTree>
    <p:extLst>
      <p:ext uri="{BB962C8B-B14F-4D97-AF65-F5344CB8AC3E}">
        <p14:creationId xmlns:p14="http://schemas.microsoft.com/office/powerpoint/2010/main" val="222834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894</TotalTime>
  <Words>914</Words>
  <Application>Microsoft Office PowerPoint</Application>
  <PresentationFormat>Grand écran</PresentationFormat>
  <Paragraphs>80</Paragraphs>
  <Slides>14</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Trebuchet MS</vt:lpstr>
      <vt:lpstr>Wingdings 3</vt:lpstr>
      <vt:lpstr>Facette</vt:lpstr>
      <vt:lpstr>Vers une autre approche de la différenciation pédagogique : « Les intelligences multiples »</vt:lpstr>
      <vt:lpstr>Apprendre à tracer des lignes droites</vt:lpstr>
      <vt:lpstr>La théorie des intelligences multiples</vt:lpstr>
      <vt:lpstr>Tous différents!</vt:lpstr>
      <vt:lpstr>Individualiser les enseignements.</vt:lpstr>
      <vt:lpstr>Les huit intelligences…</vt:lpstr>
      <vt:lpstr>Apprendre à différencier selon les profils d’intelligence.</vt:lpstr>
      <vt:lpstr>Les IM en maternelle : faire connaissance avec ses élèves.</vt:lpstr>
      <vt:lpstr>Première étape : l’observation</vt:lpstr>
      <vt:lpstr>Organisation</vt:lpstr>
      <vt:lpstr>Organisation</vt:lpstr>
      <vt:lpstr>Les apports des IM pour les élèves</vt:lpstr>
      <vt:lpstr>Les apports des IM pour les enseignants.</vt:lpstr>
      <vt:lpstr>Bibliographie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 une autre approche de la différenciation pédagogique : « Les intelligences multiples »</dc:title>
  <dc:creator>Valerie</dc:creator>
  <cp:lastModifiedBy>Valerie</cp:lastModifiedBy>
  <cp:revision>32</cp:revision>
  <dcterms:created xsi:type="dcterms:W3CDTF">2014-12-10T09:11:10Z</dcterms:created>
  <dcterms:modified xsi:type="dcterms:W3CDTF">2015-01-26T14:28:18Z</dcterms:modified>
</cp:coreProperties>
</file>